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9" r:id="rId10"/>
    <p:sldId id="266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79" r:id="rId25"/>
    <p:sldId id="280" r:id="rId26"/>
    <p:sldId id="281" r:id="rId27"/>
    <p:sldId id="282" r:id="rId28"/>
    <p:sldId id="283" r:id="rId29"/>
  </p:sldIdLst>
  <p:sldSz cx="12192000" cy="6858000"/>
  <p:notesSz cx="6950075" cy="9236075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5187-0166-4DE9-8EFD-333FBDCCE1AC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E106-3F6B-42E0-AE10-1DDB5972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8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A011-570D-428B-94EE-B6169113CEAE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7B77-C858-4CA7-B3C6-6FD77C8BDCB0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F77F-D3AF-4534-ADB1-D80A8043DEC6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A7E2-30BA-491A-9D45-1E641AAE742C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6015-ABCC-4560-BEB9-3E5B6A7DA4AC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9DDB-F823-44F2-BF82-12778CDC54EA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A2B-9257-4C93-B5EA-F2B0EC8360C7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B46-5F45-4D88-B7D7-B0B605E569CC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415F-09DC-4EA2-B7E9-453837606C22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47D8-3E13-4003-9C10-62EE892F7D24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D5F0-B0F9-48F5-88BB-278F239D8A25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B670-7E93-4D70-A136-97B0E1C1F714}" type="datetime1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8B2-4293-44B0-A8A0-D1F19F5B5ADF}" type="datetime1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E0CC-B642-40E5-A60D-4967A4DE7AA7}" type="datetime1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FCD9-8614-4CA8-BEB7-A2D82CA08A1D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E437-E266-4E4B-9F91-778CD7C00A95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C187-2AD1-4E1B-8ED1-506F67807C85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/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060028"/>
            <a:ext cx="7766936" cy="1692165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chemeClr val="tx1"/>
                </a:solidFill>
              </a:rPr>
              <a:t>DEVELOPING AND BRINGING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A SINGLE STATE CASE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chemeClr val="accent2">
                    <a:lumMod val="50000"/>
                  </a:schemeClr>
                </a:solidFill>
              </a:rPr>
              <a:t>State Center</a:t>
            </a:r>
          </a:p>
          <a:p>
            <a:pPr algn="ctr"/>
            <a:r>
              <a:rPr lang="en-US" sz="2800" smtClean="0">
                <a:solidFill>
                  <a:schemeClr val="accent2">
                    <a:lumMod val="50000"/>
                  </a:schemeClr>
                </a:solidFill>
              </a:rPr>
              <a:t>Antitrust Boot Camp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</a:rPr>
              <a:t>July 16-17, 2019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74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30442"/>
            <a:ext cx="7766936" cy="1066524"/>
          </a:xfrm>
        </p:spPr>
        <p:txBody>
          <a:bodyPr/>
          <a:lstStyle/>
          <a:p>
            <a:pPr algn="ctr"/>
            <a:r>
              <a:rPr lang="en-US" sz="3600" smtClean="0"/>
              <a:t>2. </a:t>
            </a:r>
            <a:r>
              <a:rPr lang="en-US" sz="3600" b="1" u="sng" smtClean="0"/>
              <a:t>Case Selection Criteria</a:t>
            </a:r>
            <a:endParaRPr lang="en-US" sz="3600" b="1" u="s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343807"/>
            <a:ext cx="7766936" cy="3896572"/>
          </a:xfrm>
        </p:spPr>
        <p:txBody>
          <a:bodyPr>
            <a:normAutofit/>
          </a:bodyPr>
          <a:lstStyle/>
          <a:p>
            <a:pPr lvl="0" algn="l"/>
            <a:r>
              <a:rPr lang="en-US" sz="2400" b="1"/>
              <a:t>How significant is the impact on the state and its consumers?</a:t>
            </a:r>
          </a:p>
          <a:p>
            <a:pPr lvl="0" algn="l"/>
            <a:r>
              <a:rPr lang="en-US" sz="2400" b="1"/>
              <a:t>Essential vs. non-essential good/services?</a:t>
            </a:r>
          </a:p>
          <a:p>
            <a:pPr lvl="0" algn="l"/>
            <a:r>
              <a:rPr lang="en-US" sz="2400" b="1"/>
              <a:t>Is the conduct better addressed by another entity?</a:t>
            </a:r>
          </a:p>
          <a:p>
            <a:pPr lvl="0" algn="l"/>
            <a:r>
              <a:rPr lang="en-US" sz="2400" b="1"/>
              <a:t>What is the strength of the case?</a:t>
            </a:r>
          </a:p>
          <a:p>
            <a:pPr lvl="0" algn="l"/>
            <a:r>
              <a:rPr lang="en-US" sz="2400" b="1"/>
              <a:t>Is the conduct unfair?</a:t>
            </a:r>
          </a:p>
          <a:p>
            <a:pPr lvl="0" algn="l"/>
            <a:r>
              <a:rPr lang="en-US" sz="2400" b="1"/>
              <a:t>Is it important to your AG?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26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721896"/>
            <a:ext cx="7766936" cy="1958242"/>
          </a:xfrm>
        </p:spPr>
        <p:txBody>
          <a:bodyPr/>
          <a:lstStyle/>
          <a:p>
            <a:pPr algn="ctr"/>
            <a:r>
              <a:rPr lang="en-US" sz="4000" b="1" u="sng" smtClean="0"/>
              <a:t>Criteria</a:t>
            </a:r>
            <a:r>
              <a:rPr lang="en-US" sz="4000" b="1" smtClean="0"/>
              <a:t>: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Depends on Individual State Laws and Circumstances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21876"/>
            <a:ext cx="7766936" cy="3414755"/>
          </a:xfrm>
        </p:spPr>
        <p:txBody>
          <a:bodyPr>
            <a:normAutofit/>
          </a:bodyPr>
          <a:lstStyle/>
          <a:p>
            <a:pPr lvl="0" algn="l"/>
            <a:r>
              <a:rPr lang="en-US" sz="2800" smtClean="0"/>
              <a:t>Basis </a:t>
            </a:r>
            <a:r>
              <a:rPr lang="en-US" sz="2800"/>
              <a:t>for jurisdiction – full or partial Illinois Brick repealer?</a:t>
            </a:r>
          </a:p>
          <a:p>
            <a:pPr lvl="0" algn="l"/>
            <a:r>
              <a:rPr lang="en-US" sz="2800"/>
              <a:t>State or federal court? </a:t>
            </a:r>
          </a:p>
          <a:p>
            <a:pPr lvl="0" algn="l"/>
            <a:r>
              <a:rPr lang="en-US" sz="2800"/>
              <a:t>Strength of legal basis for bringing claims?</a:t>
            </a:r>
          </a:p>
          <a:p>
            <a:pPr lvl="0" algn="l"/>
            <a:r>
              <a:rPr lang="en-US" sz="2800"/>
              <a:t>Risk tolerance of AG?</a:t>
            </a:r>
          </a:p>
          <a:p>
            <a:pPr lvl="0" algn="l"/>
            <a:r>
              <a:rPr lang="en-US" sz="2800"/>
              <a:t>Potential for impact on state’s citizens? </a:t>
            </a:r>
          </a:p>
          <a:p>
            <a:pPr algn="l"/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64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78568"/>
            <a:ext cx="7766936" cy="1796716"/>
          </a:xfrm>
        </p:spPr>
        <p:txBody>
          <a:bodyPr/>
          <a:lstStyle/>
          <a:p>
            <a:pPr algn="ctr"/>
            <a:r>
              <a:rPr lang="en-US" sz="4000" smtClean="0"/>
              <a:t>Early Investigation Triage						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358188"/>
            <a:ext cx="7766936" cy="34169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/>
              <a:t>Early investigation triage</a:t>
            </a:r>
          </a:p>
          <a:p>
            <a:pPr lvl="0" algn="l"/>
            <a:r>
              <a:rPr lang="en-US" sz="2400"/>
              <a:t>Explore potential legal theories early – Is the issue really antitrust? </a:t>
            </a:r>
          </a:p>
          <a:p>
            <a:pPr lvl="0" algn="l"/>
            <a:r>
              <a:rPr lang="en-US" sz="2400"/>
              <a:t>Internet research on the particular industry</a:t>
            </a:r>
          </a:p>
          <a:p>
            <a:pPr lvl="0" algn="l"/>
            <a:r>
              <a:rPr lang="en-US" sz="2400"/>
              <a:t>Consult the State Center economists </a:t>
            </a:r>
          </a:p>
          <a:p>
            <a:pPr lvl="0" algn="l"/>
            <a:r>
              <a:rPr lang="en-US" sz="2400"/>
              <a:t>Reach out to other AAGs, particularly those with a particular expertise</a:t>
            </a:r>
          </a:p>
          <a:p>
            <a:pPr lvl="0" algn="l"/>
            <a:r>
              <a:rPr lang="en-US" sz="2400"/>
              <a:t>Reach out to contacts at FTC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85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202" y="304801"/>
            <a:ext cx="7766936" cy="733666"/>
          </a:xfrm>
        </p:spPr>
        <p:txBody>
          <a:bodyPr/>
          <a:lstStyle/>
          <a:p>
            <a:pPr algn="ctr"/>
            <a:r>
              <a:rPr lang="en-US" sz="3600" smtClean="0"/>
              <a:t>Economist Support in Case Selection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202" y="1038467"/>
            <a:ext cx="7766936" cy="550671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800"/>
              <a:t> </a:t>
            </a:r>
            <a:endParaRPr lang="en-US" sz="5100"/>
          </a:p>
          <a:p>
            <a:pPr lvl="0" algn="l"/>
            <a:r>
              <a:rPr lang="en-US" sz="8000" b="1" u="sng"/>
              <a:t>Is there a </a:t>
            </a:r>
            <a:r>
              <a:rPr lang="en-US" sz="8000" b="1" u="sng" smtClean="0"/>
              <a:t>case</a:t>
            </a:r>
            <a:r>
              <a:rPr lang="en-US" sz="8000" b="1" smtClean="0"/>
              <a:t>?  </a:t>
            </a:r>
            <a:r>
              <a:rPr lang="en-US" sz="8000" smtClean="0"/>
              <a:t>(What are </a:t>
            </a:r>
            <a:r>
              <a:rPr lang="en-US" sz="8000"/>
              <a:t>the underlying facts</a:t>
            </a:r>
            <a:r>
              <a:rPr lang="en-US" sz="8000" smtClean="0"/>
              <a:t>?)</a:t>
            </a:r>
            <a:endParaRPr lang="en-US" sz="8000"/>
          </a:p>
          <a:p>
            <a:pPr lvl="1" algn="l"/>
            <a:r>
              <a:rPr lang="en-US" sz="8000"/>
              <a:t>Merger Cases: </a:t>
            </a:r>
            <a:r>
              <a:rPr lang="en-US" sz="8000" smtClean="0"/>
              <a:t> Are </a:t>
            </a:r>
            <a:r>
              <a:rPr lang="en-US" sz="8000"/>
              <a:t>the parties competitors</a:t>
            </a:r>
            <a:r>
              <a:rPr lang="en-US" sz="8000" smtClean="0"/>
              <a:t>?  </a:t>
            </a:r>
            <a:r>
              <a:rPr lang="en-US" sz="8000"/>
              <a:t>Is market power affected?</a:t>
            </a:r>
          </a:p>
          <a:p>
            <a:pPr lvl="1" algn="l"/>
            <a:r>
              <a:rPr lang="en-US" sz="8000"/>
              <a:t>Other antitrust cases: </a:t>
            </a:r>
            <a:r>
              <a:rPr lang="en-US" sz="8000" smtClean="0"/>
              <a:t> Discuss </a:t>
            </a:r>
            <a:r>
              <a:rPr lang="en-US" sz="8000"/>
              <a:t>possible theories of harm</a:t>
            </a:r>
          </a:p>
          <a:p>
            <a:pPr lvl="1" algn="l"/>
            <a:r>
              <a:rPr lang="en-US" sz="8000"/>
              <a:t>Consumer protection cases: </a:t>
            </a:r>
            <a:r>
              <a:rPr lang="en-US" sz="8000" smtClean="0"/>
              <a:t> Assess </a:t>
            </a:r>
            <a:r>
              <a:rPr lang="en-US" sz="8000"/>
              <a:t>whether there is economic damage</a:t>
            </a:r>
          </a:p>
          <a:p>
            <a:pPr lvl="0" algn="l"/>
            <a:r>
              <a:rPr lang="en-US" sz="8000" b="1" u="sng"/>
              <a:t>What would it take to bring a case</a:t>
            </a:r>
            <a:r>
              <a:rPr lang="en-US" sz="8000" b="1"/>
              <a:t>?</a:t>
            </a:r>
          </a:p>
          <a:p>
            <a:pPr lvl="1" algn="l"/>
            <a:r>
              <a:rPr lang="en-US" sz="8000"/>
              <a:t>Consider what would need to be </a:t>
            </a:r>
            <a:r>
              <a:rPr lang="en-US" sz="8000" smtClean="0"/>
              <a:t>demonstrated</a:t>
            </a:r>
          </a:p>
          <a:p>
            <a:pPr lvl="1" algn="l"/>
            <a:r>
              <a:rPr lang="en-US" sz="8000" smtClean="0"/>
              <a:t>Assess </a:t>
            </a:r>
            <a:r>
              <a:rPr lang="en-US" sz="8000"/>
              <a:t>possible pro-competitive defenses</a:t>
            </a:r>
          </a:p>
          <a:p>
            <a:pPr lvl="1" algn="l"/>
            <a:r>
              <a:rPr lang="en-US" sz="8000"/>
              <a:t>Consider possible documentary and data </a:t>
            </a:r>
            <a:r>
              <a:rPr lang="en-US" sz="8000" smtClean="0"/>
              <a:t>needs</a:t>
            </a:r>
          </a:p>
          <a:p>
            <a:pPr lvl="1" algn="l"/>
            <a:r>
              <a:rPr lang="en-US" sz="8000" smtClean="0"/>
              <a:t>Consider </a:t>
            </a:r>
            <a:r>
              <a:rPr lang="en-US" sz="8000"/>
              <a:t>if third-party docs or data can be </a:t>
            </a:r>
            <a:r>
              <a:rPr lang="en-US" sz="8000" smtClean="0"/>
              <a:t>obtained</a:t>
            </a:r>
            <a:endParaRPr lang="en-US" sz="8000"/>
          </a:p>
          <a:p>
            <a:pPr lvl="1" algn="l"/>
            <a:r>
              <a:rPr lang="en-US" sz="8000"/>
              <a:t>Discuss possible work commitment (and costs)</a:t>
            </a:r>
          </a:p>
          <a:p>
            <a:pPr lvl="0" algn="l"/>
            <a:r>
              <a:rPr lang="en-US" sz="8000" b="1" u="sng"/>
              <a:t>Does successful litigation protect competition and cons</a:t>
            </a:r>
            <a:r>
              <a:rPr lang="en-US" sz="8000" b="1"/>
              <a:t>umers?</a:t>
            </a:r>
          </a:p>
          <a:p>
            <a:pPr algn="l"/>
            <a:r>
              <a:rPr lang="en-US" sz="8000" b="1" u="sng" smtClean="0"/>
              <a:t>NOTE</a:t>
            </a:r>
            <a:r>
              <a:rPr lang="en-US" sz="8000" b="1" smtClean="0"/>
              <a:t>:</a:t>
            </a:r>
            <a:r>
              <a:rPr lang="en-US" sz="8000" smtClean="0"/>
              <a:t>  The sooner </a:t>
            </a:r>
            <a:r>
              <a:rPr lang="en-US" sz="8000"/>
              <a:t>the discussions take place the better!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85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More Unique Situations:</a:t>
            </a:r>
            <a:br>
              <a:rPr lang="en-US" smtClean="0"/>
            </a:br>
            <a:r>
              <a:rPr lang="en-US" smtClean="0"/>
              <a:t>NH Healthcare Transactions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smtClean="0"/>
              <a:t>Alert by charitable trust division</a:t>
            </a:r>
          </a:p>
          <a:p>
            <a:r>
              <a:rPr lang="en-US" sz="2400" smtClean="0"/>
              <a:t>Develop initial assessment and gauge front office concern/interest</a:t>
            </a:r>
          </a:p>
          <a:p>
            <a:r>
              <a:rPr lang="en-US" sz="2400" smtClean="0"/>
              <a:t>Engage with federal enforcers</a:t>
            </a:r>
          </a:p>
          <a:p>
            <a:r>
              <a:rPr lang="en-US" sz="2400" smtClean="0"/>
              <a:t>Use outside legal counsel and antitrust healthcare economists/healthcare data analytics experts (</a:t>
            </a:r>
            <a:r>
              <a:rPr lang="en-US" sz="2400" i="1" smtClean="0"/>
              <a:t>e.g.</a:t>
            </a:r>
            <a:r>
              <a:rPr lang="en-US" sz="2400" smtClean="0"/>
              <a:t>, State Center)</a:t>
            </a:r>
          </a:p>
          <a:p>
            <a:r>
              <a:rPr lang="en-US" sz="2400" smtClean="0"/>
              <a:t>Investigation strategy:  Stakeholder interviews; subpoenas; empirical analysis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0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smtClean="0"/>
              <a:t>3.</a:t>
            </a:r>
            <a:r>
              <a:rPr lang="en-US" sz="4400"/>
              <a:t> </a:t>
            </a:r>
            <a:r>
              <a:rPr lang="en-US" sz="4400" b="1" u="sng" smtClean="0"/>
              <a:t>Generating Cases and </a:t>
            </a:r>
            <a:r>
              <a:rPr lang="en-US" sz="4400" u="sng" smtClean="0"/>
              <a:t>Leads</a:t>
            </a:r>
            <a:endParaRPr lang="en-US" sz="4400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8379"/>
            <a:ext cx="8596668" cy="4372983"/>
          </a:xfrm>
        </p:spPr>
        <p:txBody>
          <a:bodyPr>
            <a:normAutofit/>
          </a:bodyPr>
          <a:lstStyle/>
          <a:p>
            <a:r>
              <a:rPr lang="en-US" sz="2800" smtClean="0"/>
              <a:t>Training, training, and more training</a:t>
            </a:r>
          </a:p>
          <a:p>
            <a:pPr lvl="1"/>
            <a:r>
              <a:rPr lang="en-US" sz="2800" smtClean="0"/>
              <a:t>State purchasing agencies, university purchasers, county governments</a:t>
            </a:r>
          </a:p>
          <a:p>
            <a:pPr lvl="1"/>
            <a:r>
              <a:rPr lang="en-US" sz="2800" smtClean="0"/>
              <a:t>Non-antitrust lawyers and investigators in your office</a:t>
            </a:r>
          </a:p>
          <a:p>
            <a:pPr lvl="1"/>
            <a:r>
              <a:rPr lang="en-US" sz="2800" smtClean="0"/>
              <a:t>Develop materials to use and “leave behind”</a:t>
            </a:r>
          </a:p>
          <a:p>
            <a:pPr lvl="1"/>
            <a:r>
              <a:rPr lang="en-US" sz="2800" smtClean="0"/>
              <a:t>State trade associations (</a:t>
            </a:r>
            <a:r>
              <a:rPr lang="en-US" sz="2800" i="1" smtClean="0"/>
              <a:t>e.g.</a:t>
            </a:r>
            <a:r>
              <a:rPr lang="en-US" sz="2800" smtClean="0"/>
              <a:t>, hospital, medical, roadbuilding)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774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39614"/>
            <a:ext cx="7766936" cy="2406870"/>
          </a:xfrm>
        </p:spPr>
        <p:txBody>
          <a:bodyPr/>
          <a:lstStyle/>
          <a:p>
            <a:pPr algn="ctr"/>
            <a:r>
              <a:rPr lang="en-US" b="1" smtClean="0"/>
              <a:t>What case leads does this training generate?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38704"/>
            <a:ext cx="7766936" cy="18077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81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en-US" smtClean="0"/>
              <a:t>Who are these guys?</a:t>
            </a:r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3" y="1229710"/>
            <a:ext cx="8661630" cy="492227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61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61474"/>
            <a:ext cx="7766936" cy="1719271"/>
          </a:xfrm>
        </p:spPr>
        <p:txBody>
          <a:bodyPr/>
          <a:lstStyle/>
          <a:p>
            <a:pPr algn="l"/>
            <a:r>
              <a:rPr lang="en-US" sz="3600" smtClean="0"/>
              <a:t>Answer: Cattle dealers engaged in buyer bid-rigging at on-farm cattle auctions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566737"/>
            <a:ext cx="7766936" cy="3818021"/>
          </a:xfrm>
        </p:spPr>
        <p:txBody>
          <a:bodyPr>
            <a:normAutofit/>
          </a:bodyPr>
          <a:lstStyle/>
          <a:p>
            <a:pPr algn="l"/>
            <a:r>
              <a:rPr lang="en-US" sz="2400" smtClean="0"/>
              <a:t>Multimillionaires (despite the blue jeans)</a:t>
            </a:r>
          </a:p>
          <a:p>
            <a:pPr algn="l"/>
            <a:r>
              <a:rPr lang="en-US" sz="2400" smtClean="0"/>
              <a:t>Rigging bids at public auction on “rough cattle” </a:t>
            </a:r>
          </a:p>
          <a:p>
            <a:pPr algn="l"/>
            <a:r>
              <a:rPr lang="en-US" sz="2400" smtClean="0"/>
              <a:t>Re-bid cattle at second private auction</a:t>
            </a:r>
          </a:p>
          <a:p>
            <a:pPr algn="l"/>
            <a:r>
              <a:rPr lang="en-US" sz="2400" smtClean="0"/>
              <a:t>Photo shows them dividing up the “proceeds” (profit) from second bid</a:t>
            </a:r>
          </a:p>
          <a:p>
            <a:pPr algn="l"/>
            <a:r>
              <a:rPr lang="en-US" sz="2400" smtClean="0"/>
              <a:t>SOURCE OF LEAD:  Meat inspector from WI Dep’t of Agriculture, Trade &amp; Consumer Protection who had attended one 60 minute antitrust training session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695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cases generated by training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3579"/>
            <a:ext cx="8596668" cy="467778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Multi-million carpeting contract for Milwaukee convention center</a:t>
            </a:r>
          </a:p>
          <a:p>
            <a:pPr lvl="1"/>
            <a:r>
              <a:rPr lang="en-US" sz="2000" dirty="0" smtClean="0"/>
              <a:t>Complementary </a:t>
            </a:r>
            <a:r>
              <a:rPr lang="en-US" sz="2000" dirty="0"/>
              <a:t>bid case</a:t>
            </a:r>
          </a:p>
          <a:p>
            <a:pPr lvl="1"/>
            <a:r>
              <a:rPr lang="en-US" sz="2000" dirty="0"/>
              <a:t>County officials had received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Petroleum tank inspection services</a:t>
            </a:r>
          </a:p>
          <a:p>
            <a:pPr lvl="1"/>
            <a:r>
              <a:rPr lang="en-US" sz="2000" dirty="0" smtClean="0"/>
              <a:t>Market allocation agreement (would bid only for counties previously awarded)</a:t>
            </a:r>
          </a:p>
          <a:p>
            <a:pPr lvl="1"/>
            <a:r>
              <a:rPr lang="en-US" sz="2000" dirty="0" smtClean="0"/>
              <a:t>Source:  State purchasing agents who had received training</a:t>
            </a:r>
          </a:p>
          <a:p>
            <a:r>
              <a:rPr lang="en-US" sz="2000" dirty="0" smtClean="0"/>
              <a:t>Medical </a:t>
            </a:r>
            <a:r>
              <a:rPr lang="en-US" sz="2000" dirty="0"/>
              <a:t>testing equipment market allocation</a:t>
            </a:r>
          </a:p>
          <a:p>
            <a:pPr lvl="1"/>
            <a:r>
              <a:rPr lang="en-US" sz="2000" dirty="0"/>
              <a:t>Source: </a:t>
            </a:r>
            <a:r>
              <a:rPr lang="en-US" sz="2000" dirty="0" smtClean="0"/>
              <a:t> School </a:t>
            </a:r>
            <a:r>
              <a:rPr lang="en-US" sz="2000" dirty="0"/>
              <a:t>administrators who had received the </a:t>
            </a:r>
            <a:r>
              <a:rPr lang="en-US" sz="2000" dirty="0" smtClean="0"/>
              <a:t>training</a:t>
            </a:r>
          </a:p>
          <a:p>
            <a:r>
              <a:rPr lang="en-US" sz="2100" dirty="0" smtClean="0"/>
              <a:t>Foreclosure auctions</a:t>
            </a:r>
          </a:p>
          <a:p>
            <a:pPr lvl="1"/>
            <a:r>
              <a:rPr lang="en-US" sz="2000" dirty="0" smtClean="0"/>
              <a:t>Bid rigging by bidders at Colorado Public Trustee foreclosure auctions by agreeing not to bid on properties in exchange for payment</a:t>
            </a:r>
          </a:p>
          <a:p>
            <a:pPr lvl="1"/>
            <a:r>
              <a:rPr lang="en-US" sz="2000" dirty="0" smtClean="0"/>
              <a:t>Source: Public Trustee who had received training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5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75318"/>
            <a:ext cx="7766936" cy="1646302"/>
          </a:xfrm>
        </p:spPr>
        <p:txBody>
          <a:bodyPr/>
          <a:lstStyle/>
          <a:p>
            <a:pPr algn="ctr"/>
            <a:r>
              <a:rPr lang="en-US" u="sng" smtClean="0">
                <a:solidFill>
                  <a:schemeClr val="tx1"/>
                </a:solidFill>
              </a:rPr>
              <a:t>Panelists</a:t>
            </a: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8466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Kevin O’Connor,  Moderator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Jennifer Hunt, AAG, Colorado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Jennifer Foley, AAG, New Hampshire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Thomas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Jeitschko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, Dean and Professor of Economics, </a:t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Michigan State University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Jonathan Mark, AAG, Washington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25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25642"/>
            <a:ext cx="7766936" cy="1524000"/>
          </a:xfrm>
        </p:spPr>
        <p:txBody>
          <a:bodyPr/>
          <a:lstStyle/>
          <a:p>
            <a:pPr algn="ctr"/>
            <a:r>
              <a:rPr lang="en-US" sz="4400" smtClean="0"/>
              <a:t>Internal AG Office Training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486526"/>
            <a:ext cx="7766936" cy="3946357"/>
          </a:xfrm>
        </p:spPr>
        <p:txBody>
          <a:bodyPr>
            <a:normAutofit/>
          </a:bodyPr>
          <a:lstStyle/>
          <a:p>
            <a:pPr algn="l"/>
            <a:r>
              <a:rPr lang="en-US" sz="2400" b="1" smtClean="0"/>
              <a:t>Other AAGs and investigators likely have contact with state agencies</a:t>
            </a:r>
          </a:p>
          <a:p>
            <a:pPr algn="l"/>
            <a:r>
              <a:rPr lang="en-US" sz="2400" b="1" smtClean="0"/>
              <a:t>Other AAGs may not be aware of what an antitrust case looks like</a:t>
            </a:r>
          </a:p>
          <a:p>
            <a:pPr algn="l"/>
            <a:r>
              <a:rPr lang="en-US" sz="2400" b="1" smtClean="0"/>
              <a:t>Staff conferences, management meetings and training can be useful</a:t>
            </a:r>
            <a:endParaRPr lang="en-US" sz="2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4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pPr algn="ctr"/>
            <a:r>
              <a:rPr lang="en-US" smtClean="0"/>
              <a:t>In-state 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 fontScale="85000" lnSpcReduction="20000"/>
          </a:bodyPr>
          <a:lstStyle/>
          <a:p>
            <a:r>
              <a:rPr lang="en-US" sz="2200"/>
              <a:t>State agency experts: </a:t>
            </a:r>
          </a:p>
          <a:p>
            <a:pPr marL="0" indent="0">
              <a:buNone/>
            </a:pPr>
            <a:r>
              <a:rPr lang="en-US" sz="2200" smtClean="0"/>
              <a:t>	* </a:t>
            </a:r>
            <a:r>
              <a:rPr lang="en-US" sz="2200"/>
              <a:t>Research state law/regulations &amp; state agencies.</a:t>
            </a:r>
          </a:p>
          <a:p>
            <a:endParaRPr lang="en-US" b="1"/>
          </a:p>
          <a:p>
            <a:r>
              <a:rPr lang="en-US" sz="2200"/>
              <a:t>Public watchdog experts:</a:t>
            </a:r>
          </a:p>
          <a:p>
            <a:pPr marL="0" indent="0">
              <a:buNone/>
            </a:pPr>
            <a:r>
              <a:rPr lang="en-US" sz="2200" smtClean="0"/>
              <a:t>	* Universities with </a:t>
            </a:r>
            <a:r>
              <a:rPr lang="en-US" sz="2200"/>
              <a:t>research arms.</a:t>
            </a:r>
          </a:p>
          <a:p>
            <a:endParaRPr lang="en-US" b="1"/>
          </a:p>
          <a:p>
            <a:r>
              <a:rPr lang="en-US" sz="2200"/>
              <a:t>Hearings &amp; discussion panels:</a:t>
            </a:r>
          </a:p>
          <a:p>
            <a:pPr marL="0" indent="0">
              <a:buNone/>
            </a:pPr>
            <a:r>
              <a:rPr lang="en-US" sz="2200" smtClean="0"/>
              <a:t>	* </a:t>
            </a:r>
            <a:r>
              <a:rPr lang="en-US" sz="2200" i="1"/>
              <a:t>E.g.</a:t>
            </a:r>
            <a:r>
              <a:rPr lang="en-US" sz="2200"/>
              <a:t>, annual cost driver hearing by insurance dept.</a:t>
            </a:r>
          </a:p>
          <a:p>
            <a:endParaRPr lang="en-US" b="1"/>
          </a:p>
          <a:p>
            <a:r>
              <a:rPr lang="en-US" sz="2400"/>
              <a:t>Trade associations:</a:t>
            </a:r>
          </a:p>
          <a:p>
            <a:pPr marL="0" indent="0">
              <a:buNone/>
            </a:pPr>
            <a:r>
              <a:rPr lang="en-US" sz="2400" smtClean="0"/>
              <a:t>	* </a:t>
            </a:r>
            <a:r>
              <a:rPr lang="en-US" sz="2400" i="1"/>
              <a:t>E.g.</a:t>
            </a:r>
            <a:r>
              <a:rPr lang="en-US" sz="2400"/>
              <a:t>, hospital association.</a:t>
            </a:r>
          </a:p>
          <a:p>
            <a:endParaRPr lang="en-US" b="1"/>
          </a:p>
          <a:p>
            <a:r>
              <a:rPr lang="en-US" sz="2400"/>
              <a:t>AAGs as subject matter experts.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90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848" y="385012"/>
            <a:ext cx="8776138" cy="981334"/>
          </a:xfrm>
        </p:spPr>
        <p:txBody>
          <a:bodyPr/>
          <a:lstStyle/>
          <a:p>
            <a:pPr algn="ctr"/>
            <a:r>
              <a:rPr lang="en-US" sz="3600" b="1" smtClean="0"/>
              <a:t>4. </a:t>
            </a:r>
            <a:r>
              <a:rPr lang="en-US" sz="3600" b="1" u="sng" smtClean="0"/>
              <a:t>Litigating a State Case on Your Own</a:t>
            </a:r>
            <a:endParaRPr lang="en-US" sz="3600" b="1" u="s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28800"/>
            <a:ext cx="7766936" cy="4090737"/>
          </a:xfrm>
        </p:spPr>
        <p:txBody>
          <a:bodyPr>
            <a:noAutofit/>
          </a:bodyPr>
          <a:lstStyle/>
          <a:p>
            <a:pPr algn="l"/>
            <a:r>
              <a:rPr lang="en-US" sz="2300" b="1" smtClean="0"/>
              <a:t>Need to find personnel and resources.</a:t>
            </a:r>
          </a:p>
          <a:p>
            <a:pPr algn="l"/>
            <a:r>
              <a:rPr lang="en-US" sz="2300" b="1" smtClean="0"/>
              <a:t>Raise these issues with front office early and often.</a:t>
            </a:r>
          </a:p>
          <a:p>
            <a:pPr algn="l"/>
            <a:r>
              <a:rPr lang="en-US" sz="2300" b="1" smtClean="0"/>
              <a:t>Other units?</a:t>
            </a:r>
          </a:p>
          <a:p>
            <a:pPr algn="l"/>
            <a:r>
              <a:rPr lang="en-US" sz="2300" b="1" smtClean="0"/>
              <a:t>Work with a federal agency?</a:t>
            </a:r>
          </a:p>
          <a:p>
            <a:pPr algn="l"/>
            <a:r>
              <a:rPr lang="en-US" sz="2300" b="1" smtClean="0"/>
              <a:t>Bring in an economist?  Use State Center economists?</a:t>
            </a:r>
          </a:p>
          <a:p>
            <a:pPr algn="l"/>
            <a:r>
              <a:rPr lang="en-US" sz="2300" b="1" smtClean="0"/>
              <a:t>Other experts? </a:t>
            </a:r>
          </a:p>
          <a:p>
            <a:pPr algn="l"/>
            <a:r>
              <a:rPr lang="en-US" sz="2300" b="1" smtClean="0"/>
              <a:t>Outside counsel?</a:t>
            </a:r>
          </a:p>
          <a:p>
            <a:pPr algn="l"/>
            <a:r>
              <a:rPr lang="en-US" sz="2300" b="1" smtClean="0"/>
              <a:t>Talk to AAGs in other states regularly.</a:t>
            </a:r>
          </a:p>
          <a:p>
            <a:pPr algn="l"/>
            <a:r>
              <a:rPr lang="en-US" sz="2300" b="1" smtClean="0"/>
              <a:t>Be brave!  One learns more quickly actually doing it!</a:t>
            </a:r>
            <a:endParaRPr lang="en-US" sz="23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29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89812"/>
            <a:ext cx="7766936" cy="1181030"/>
          </a:xfrm>
        </p:spPr>
        <p:txBody>
          <a:bodyPr/>
          <a:lstStyle/>
          <a:p>
            <a:pPr algn="ctr"/>
            <a:r>
              <a:rPr lang="en-US" sz="4400" smtClean="0"/>
              <a:t>Additional Words of Wisdom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70843"/>
            <a:ext cx="7766936" cy="4289326"/>
          </a:xfrm>
        </p:spPr>
        <p:txBody>
          <a:bodyPr>
            <a:noAutofit/>
          </a:bodyPr>
          <a:lstStyle/>
          <a:p>
            <a:pPr lvl="0" algn="l"/>
            <a:r>
              <a:rPr lang="en-US" sz="2100" b="1" u="sng"/>
              <a:t>Remember these resources</a:t>
            </a:r>
            <a:r>
              <a:rPr lang="en-US" sz="2100" b="1"/>
              <a:t>:</a:t>
            </a:r>
          </a:p>
          <a:p>
            <a:pPr lvl="1" algn="l"/>
            <a:r>
              <a:rPr lang="en-US" sz="2100" b="1"/>
              <a:t>NAAG and the ATF</a:t>
            </a:r>
          </a:p>
          <a:p>
            <a:pPr lvl="2" algn="l"/>
            <a:r>
              <a:rPr lang="en-US" sz="2100" b="1"/>
              <a:t>Attorneys with years of knowledge and antitrust experience are the perfect sounding board</a:t>
            </a:r>
          </a:p>
          <a:p>
            <a:pPr lvl="2" algn="l"/>
            <a:r>
              <a:rPr lang="en-US" sz="2100" b="1"/>
              <a:t>Milk Fund and Volkswagen grants</a:t>
            </a:r>
          </a:p>
          <a:p>
            <a:pPr lvl="2" algn="l"/>
            <a:r>
              <a:rPr lang="en-US" sz="2100" b="1"/>
              <a:t>NAAG State litigation database</a:t>
            </a:r>
          </a:p>
          <a:p>
            <a:pPr lvl="1" algn="l"/>
            <a:r>
              <a:rPr lang="en-US" sz="2100" b="1"/>
              <a:t>The State Center </a:t>
            </a:r>
          </a:p>
          <a:p>
            <a:pPr lvl="0" algn="l"/>
            <a:r>
              <a:rPr lang="en-US" sz="2100" b="1"/>
              <a:t>Look for opportunities to get involved with expert work</a:t>
            </a:r>
          </a:p>
          <a:p>
            <a:pPr lvl="0" algn="l"/>
            <a:r>
              <a:rPr lang="en-US" sz="2100" b="1"/>
              <a:t>There’s a steep learning curve in this area – it takes time to gel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13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More on resources!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8386"/>
            <a:ext cx="8596668" cy="4632977"/>
          </a:xfrm>
        </p:spPr>
        <p:txBody>
          <a:bodyPr>
            <a:noAutofit/>
          </a:bodyPr>
          <a:lstStyle/>
          <a:p>
            <a:r>
              <a:rPr lang="en-US" sz="2000" b="1" smtClean="0"/>
              <a:t>Get to know AAG community and mentoring</a:t>
            </a:r>
          </a:p>
          <a:p>
            <a:pPr lvl="1"/>
            <a:r>
              <a:rPr lang="en-US" sz="2000" b="1"/>
              <a:t>Attend NAAG ATF meetings, working groups, monthly calls</a:t>
            </a:r>
          </a:p>
          <a:p>
            <a:pPr lvl="1"/>
            <a:r>
              <a:rPr lang="en-US" sz="2000" b="1"/>
              <a:t>Attend NAGTRI trainings</a:t>
            </a:r>
          </a:p>
          <a:p>
            <a:pPr lvl="1"/>
            <a:r>
              <a:rPr lang="en-US" sz="2000" b="1"/>
              <a:t>Attend State Center conferences</a:t>
            </a:r>
          </a:p>
          <a:p>
            <a:pPr lvl="1"/>
            <a:r>
              <a:rPr lang="en-US" sz="2000" b="1"/>
              <a:t>Attend ABA Section of Antitrust meetings</a:t>
            </a:r>
          </a:p>
          <a:p>
            <a:pPr lvl="1"/>
            <a:r>
              <a:rPr lang="en-US" sz="2000" b="1"/>
              <a:t>Watch for Scholarships! (NAAG, SC, ABA SEPEG)</a:t>
            </a:r>
          </a:p>
          <a:p>
            <a:endParaRPr lang="en-US" sz="1400" b="1" smtClean="0"/>
          </a:p>
          <a:p>
            <a:r>
              <a:rPr lang="en-US" sz="2000" b="1" smtClean="0"/>
              <a:t>Get to know economist community</a:t>
            </a:r>
          </a:p>
          <a:p>
            <a:pPr lvl="1"/>
            <a:r>
              <a:rPr lang="en-US" sz="2000" b="1" smtClean="0"/>
              <a:t>Attending conferences &amp; following up!</a:t>
            </a:r>
          </a:p>
          <a:p>
            <a:pPr lvl="1"/>
            <a:r>
              <a:rPr lang="en-US" sz="2000" b="1" smtClean="0"/>
              <a:t>Ask other AAGs</a:t>
            </a:r>
          </a:p>
          <a:p>
            <a:pPr lvl="1"/>
            <a:r>
              <a:rPr lang="en-US" sz="2000" b="1" smtClean="0"/>
              <a:t>Contact State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5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126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833"/>
            <a:ext cx="8596668" cy="4581530"/>
          </a:xfrm>
        </p:spPr>
        <p:txBody>
          <a:bodyPr>
            <a:normAutofit/>
          </a:bodyPr>
          <a:lstStyle/>
          <a:p>
            <a:r>
              <a:rPr lang="en-US" sz="2000" b="1" smtClean="0"/>
              <a:t>Watch for current issues</a:t>
            </a:r>
          </a:p>
          <a:p>
            <a:pPr lvl="1"/>
            <a:r>
              <a:rPr lang="en-US" sz="2000" b="1"/>
              <a:t>State legislation—your state and others</a:t>
            </a:r>
          </a:p>
          <a:p>
            <a:pPr lvl="1"/>
            <a:r>
              <a:rPr lang="en-US" sz="2000" b="1"/>
              <a:t>Local trade associations</a:t>
            </a:r>
          </a:p>
          <a:p>
            <a:pPr lvl="1"/>
            <a:r>
              <a:rPr lang="en-US" sz="2000" b="1"/>
              <a:t>NAAG circulations</a:t>
            </a:r>
          </a:p>
          <a:p>
            <a:pPr lvl="1"/>
            <a:r>
              <a:rPr lang="en-US" sz="2000" b="1"/>
              <a:t>‘NAAG ATF &amp; working group calls</a:t>
            </a:r>
          </a:p>
          <a:p>
            <a:endParaRPr lang="en-US" sz="2000" b="1" smtClean="0"/>
          </a:p>
          <a:p>
            <a:r>
              <a:rPr lang="en-US" sz="2000" b="1" smtClean="0"/>
              <a:t>Posting subject matter questions to NAAG ATF community</a:t>
            </a:r>
          </a:p>
          <a:p>
            <a:endParaRPr lang="en-US" sz="2000" b="1" smtClean="0"/>
          </a:p>
          <a:p>
            <a:r>
              <a:rPr lang="en-US" sz="2000" b="1" smtClean="0"/>
              <a:t>Learn by trying and doing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34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331"/>
            <a:ext cx="8596668" cy="1594069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Investigations Nuts and Bolts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4097"/>
            <a:ext cx="8596668" cy="5527335"/>
          </a:xfrm>
        </p:spPr>
        <p:txBody>
          <a:bodyPr>
            <a:normAutofit/>
          </a:bodyPr>
          <a:lstStyle/>
          <a:p>
            <a:r>
              <a:rPr lang="en-US"/>
              <a:t>Develop Initial Assessment of Transaction</a:t>
            </a:r>
          </a:p>
          <a:p>
            <a:r>
              <a:rPr lang="en-US"/>
              <a:t>Consider retaining economist (State Center!)</a:t>
            </a:r>
          </a:p>
          <a:p>
            <a:r>
              <a:rPr lang="en-US"/>
              <a:t>Consider retaining outside legal counsel </a:t>
            </a:r>
          </a:p>
          <a:p>
            <a:r>
              <a:rPr lang="en-US"/>
              <a:t>Create initial strategies to stay focused</a:t>
            </a:r>
          </a:p>
          <a:p>
            <a:pPr marL="0" indent="0">
              <a:buNone/>
            </a:pPr>
            <a:r>
              <a:rPr lang="en-US"/>
              <a:t> </a:t>
            </a:r>
            <a:endParaRPr lang="en-US" sz="800"/>
          </a:p>
          <a:p>
            <a:r>
              <a:rPr lang="en-US"/>
              <a:t>Form 712 to FTC/DOJ, if applicable</a:t>
            </a:r>
          </a:p>
          <a:p>
            <a:r>
              <a:rPr lang="en-US"/>
              <a:t>Parties’ federal waivers, if applicable</a:t>
            </a:r>
          </a:p>
          <a:p>
            <a:r>
              <a:rPr lang="en-US"/>
              <a:t>Foster relationship with federal partners</a:t>
            </a:r>
          </a:p>
          <a:p>
            <a:endParaRPr lang="en-US" sz="800"/>
          </a:p>
          <a:p>
            <a:r>
              <a:rPr lang="en-US"/>
              <a:t>Confidentiality/Waiver Agreements w/Parties</a:t>
            </a:r>
          </a:p>
          <a:p>
            <a:r>
              <a:rPr lang="en-US"/>
              <a:t>Advance Notice Agreement w/Parties</a:t>
            </a:r>
          </a:p>
          <a:p>
            <a:r>
              <a:rPr lang="en-US" i="1"/>
              <a:t>Consultant Costs &amp; Fees Agreement with Parties</a:t>
            </a:r>
            <a:endParaRPr lang="en-US"/>
          </a:p>
          <a:p>
            <a:r>
              <a:rPr lang="en-US"/>
              <a:t>Confirm w/Parties Document Retention/Preservation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90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8372"/>
            <a:ext cx="8596668" cy="1552028"/>
          </a:xfrm>
        </p:spPr>
        <p:txBody>
          <a:bodyPr/>
          <a:lstStyle/>
          <a:p>
            <a:r>
              <a:rPr lang="en-US" smtClean="0"/>
              <a:t>More Nuts and Bolts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4607"/>
            <a:ext cx="8596668" cy="5340361"/>
          </a:xfrm>
        </p:spPr>
        <p:txBody>
          <a:bodyPr>
            <a:noAutofit/>
          </a:bodyPr>
          <a:lstStyle/>
          <a:p>
            <a:r>
              <a:rPr lang="en-US" sz="2300"/>
              <a:t>Find out Parties’ expected timeline of </a:t>
            </a:r>
            <a:r>
              <a:rPr lang="en-US" sz="2300" smtClean="0"/>
              <a:t>deal</a:t>
            </a:r>
            <a:endParaRPr lang="en-US" sz="2300"/>
          </a:p>
          <a:p>
            <a:r>
              <a:rPr lang="en-US" sz="2300"/>
              <a:t>Find out Parties’ expected filing for charitable trust</a:t>
            </a:r>
          </a:p>
          <a:p>
            <a:r>
              <a:rPr lang="en-US" sz="2300"/>
              <a:t>Find out expected filing date for </a:t>
            </a:r>
            <a:r>
              <a:rPr lang="en-US" sz="2300" smtClean="0"/>
              <a:t>HSR</a:t>
            </a:r>
            <a:endParaRPr lang="en-US" sz="2300"/>
          </a:p>
          <a:p>
            <a:r>
              <a:rPr lang="en-US" sz="2300"/>
              <a:t>Collect state healthcare data</a:t>
            </a:r>
          </a:p>
          <a:p>
            <a:pPr marL="0" indent="0">
              <a:buNone/>
            </a:pPr>
            <a:r>
              <a:rPr lang="en-US" sz="800"/>
              <a:t> </a:t>
            </a:r>
            <a:endParaRPr lang="en-US" sz="800" smtClean="0"/>
          </a:p>
          <a:p>
            <a:r>
              <a:rPr lang="en-US" sz="2300" smtClean="0"/>
              <a:t>Parties</a:t>
            </a:r>
            <a:r>
              <a:rPr lang="en-US" sz="2300"/>
              <a:t>’ Letter of Intent</a:t>
            </a:r>
          </a:p>
          <a:p>
            <a:r>
              <a:rPr lang="en-US" sz="2300"/>
              <a:t>Parties’ Legal &amp; Econ Position; Meeting </a:t>
            </a:r>
          </a:p>
          <a:p>
            <a:r>
              <a:rPr lang="en-US" sz="2300"/>
              <a:t>Develop Phase 1 Investigation Strategy &amp; Budget </a:t>
            </a:r>
          </a:p>
          <a:p>
            <a:r>
              <a:rPr lang="en-US" sz="2300"/>
              <a:t>Evaluate Parties’ econ work &amp; determine follow-up </a:t>
            </a:r>
          </a:p>
          <a:p>
            <a:r>
              <a:rPr lang="en-US" sz="2300"/>
              <a:t>Initial Document Request to Parties.</a:t>
            </a:r>
          </a:p>
          <a:p>
            <a:r>
              <a:rPr lang="en-US" sz="2300"/>
              <a:t>Parties’ Definitive Agreement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97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81352"/>
            <a:ext cx="8596668" cy="1229710"/>
          </a:xfrm>
        </p:spPr>
        <p:txBody>
          <a:bodyPr>
            <a:noAutofit/>
          </a:bodyPr>
          <a:lstStyle/>
          <a:p>
            <a:pPr algn="ctr"/>
            <a:r>
              <a:rPr lang="en-US" sz="8800" b="1" smtClean="0"/>
              <a:t>QUESTIONS?</a:t>
            </a:r>
            <a:endParaRPr lang="en-US" sz="8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88828"/>
            <a:ext cx="8596668" cy="215253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83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89973"/>
            <a:ext cx="7766936" cy="1578279"/>
          </a:xfrm>
        </p:spPr>
        <p:txBody>
          <a:bodyPr/>
          <a:lstStyle/>
          <a:p>
            <a:pPr algn="l"/>
            <a:r>
              <a:rPr lang="en-US" sz="3200" b="1" u="sng" smtClean="0"/>
              <a:t>Purpose</a:t>
            </a:r>
            <a:r>
              <a:rPr lang="en-US" sz="3200" b="1" smtClean="0"/>
              <a:t>:</a:t>
            </a:r>
            <a:r>
              <a:rPr lang="en-US" sz="3200" smtClean="0"/>
              <a:t>  Provide practical advice on developing and litigating cases in your home state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244241"/>
            <a:ext cx="7766936" cy="1903491"/>
          </a:xfrm>
        </p:spPr>
        <p:txBody>
          <a:bodyPr>
            <a:noAutofit/>
          </a:bodyPr>
          <a:lstStyle/>
          <a:p>
            <a:pPr algn="l"/>
            <a:r>
              <a:rPr lang="en-US" sz="2400" b="1" u="sng" smtClean="0"/>
              <a:t>Types of cases</a:t>
            </a:r>
            <a:r>
              <a:rPr lang="en-US" sz="2400" b="1" smtClean="0"/>
              <a:t>:</a:t>
            </a:r>
            <a:r>
              <a:rPr lang="en-US" sz="2400" smtClean="0"/>
              <a:t>  Local civil cases, criminal cases (where authority is present), merger cases</a:t>
            </a:r>
          </a:p>
          <a:p>
            <a:pPr algn="l"/>
            <a:r>
              <a:rPr lang="en-US" sz="2400" b="1" u="sng" smtClean="0"/>
              <a:t>Industries</a:t>
            </a:r>
            <a:r>
              <a:rPr lang="en-US" sz="2400" b="1" smtClean="0"/>
              <a:t>:</a:t>
            </a:r>
            <a:r>
              <a:rPr lang="en-US" sz="2400" smtClean="0"/>
              <a:t>  Markets state agencies purchase in (</a:t>
            </a:r>
            <a:r>
              <a:rPr lang="en-US" sz="2400" i="1" smtClean="0"/>
              <a:t>e.g.</a:t>
            </a:r>
            <a:r>
              <a:rPr lang="en-US" sz="2400" smtClean="0"/>
              <a:t>,</a:t>
            </a:r>
            <a:r>
              <a:rPr lang="en-US" sz="2400"/>
              <a:t> </a:t>
            </a:r>
            <a:r>
              <a:rPr lang="en-US" sz="2400" smtClean="0"/>
              <a:t>roadbuilding, health care, state construction) and uniquely local markets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9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14608"/>
            <a:ext cx="7766936" cy="1189973"/>
          </a:xfrm>
        </p:spPr>
        <p:txBody>
          <a:bodyPr/>
          <a:lstStyle/>
          <a:p>
            <a:pPr algn="ctr"/>
            <a:r>
              <a:rPr lang="en-US" u="sng" smtClean="0"/>
              <a:t>Goals</a:t>
            </a:r>
            <a:endParaRPr lang="en-US" u="s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505205"/>
            <a:ext cx="7766936" cy="2642527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US" sz="2400" b="1" smtClean="0"/>
              <a:t>Provide roadmap to these cases</a:t>
            </a:r>
          </a:p>
          <a:p>
            <a:pPr marL="342900" indent="-342900" algn="l">
              <a:buAutoNum type="arabicPeriod"/>
            </a:pPr>
            <a:r>
              <a:rPr lang="en-US" sz="2400" b="1" smtClean="0"/>
              <a:t>Encourage you to get outside comfort zone</a:t>
            </a:r>
          </a:p>
          <a:p>
            <a:pPr marL="342900" indent="-342900" algn="l">
              <a:buAutoNum type="arabicPeriod"/>
            </a:pPr>
            <a:r>
              <a:rPr lang="en-US" sz="2400" b="1" smtClean="0"/>
              <a:t>Provide suggestions for resources in your state: MATF, NAAG, State Center, and others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8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76197"/>
            <a:ext cx="7766936" cy="1478071"/>
          </a:xfrm>
        </p:spPr>
        <p:txBody>
          <a:bodyPr/>
          <a:lstStyle/>
          <a:p>
            <a:pPr algn="ctr"/>
            <a:r>
              <a:rPr lang="en-US" u="sng" smtClean="0"/>
              <a:t>Four Topics</a:t>
            </a:r>
            <a:endParaRPr lang="en-US" u="s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42159"/>
            <a:ext cx="7766936" cy="2905573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US" sz="2800" b="1" smtClean="0"/>
              <a:t>Single State Cases:  Why Important?</a:t>
            </a:r>
          </a:p>
          <a:p>
            <a:pPr marL="342900" indent="-342900" algn="l">
              <a:buAutoNum type="arabicPeriod"/>
            </a:pPr>
            <a:r>
              <a:rPr lang="en-US" sz="2800" b="1" smtClean="0"/>
              <a:t>Case Selection Criteria</a:t>
            </a:r>
          </a:p>
          <a:p>
            <a:pPr marL="342900" indent="-342900" algn="l">
              <a:buAutoNum type="arabicPeriod"/>
            </a:pPr>
            <a:r>
              <a:rPr lang="en-US" sz="2800" b="1" smtClean="0"/>
              <a:t>Generating Case Leads</a:t>
            </a:r>
          </a:p>
          <a:p>
            <a:pPr marL="342900" indent="-342900" algn="l">
              <a:buAutoNum type="arabicPeriod"/>
            </a:pPr>
            <a:r>
              <a:rPr lang="en-US" sz="2800" b="1" smtClean="0"/>
              <a:t>Litigating a Case on Your Own:  The Challenge of Scarce Resources</a:t>
            </a:r>
            <a:r>
              <a:rPr lang="en-US" smtClean="0"/>
              <a:t>	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21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b="1" u="sng" smtClean="0"/>
              <a:t>Single State Cases</a:t>
            </a:r>
            <a:r>
              <a:rPr lang="en-US" b="1" smtClean="0"/>
              <a:t>:</a:t>
            </a:r>
            <a:r>
              <a:rPr lang="en-US" smtClean="0"/>
              <a:t>  Why Important?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1. Protect State Consumers, especially for local problems</a:t>
            </a:r>
          </a:p>
          <a:p>
            <a:r>
              <a:rPr lang="en-US" sz="2400" smtClean="0"/>
              <a:t>2. Contribute to multistates but bigger impact on own state</a:t>
            </a:r>
          </a:p>
          <a:p>
            <a:r>
              <a:rPr lang="en-US" sz="2400" smtClean="0"/>
              <a:t>3. Sends message:  AG on the job protecting consumers</a:t>
            </a:r>
          </a:p>
          <a:p>
            <a:r>
              <a:rPr lang="en-US" sz="2400" smtClean="0"/>
              <a:t>4. Your office is best advocate for state/local interests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39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93558"/>
            <a:ext cx="7766936" cy="1668379"/>
          </a:xfrm>
        </p:spPr>
        <p:txBody>
          <a:bodyPr/>
          <a:lstStyle/>
          <a:p>
            <a:pPr algn="ctr"/>
            <a:r>
              <a:rPr lang="en-US" sz="4400" smtClean="0"/>
              <a:t>Determine Priorities for </a:t>
            </a:r>
            <a:br>
              <a:rPr lang="en-US" sz="4400" smtClean="0"/>
            </a:br>
            <a:r>
              <a:rPr lang="en-US" sz="4400" smtClean="0"/>
              <a:t>Your State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743201"/>
            <a:ext cx="7766936" cy="3318932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What industries/problems matter to your state?</a:t>
            </a:r>
          </a:p>
          <a:p>
            <a:pPr algn="l"/>
            <a:r>
              <a:rPr lang="en-US" sz="2800" b="1" smtClean="0"/>
              <a:t>How/whether antitrust enforcement can be an effective tool for that problem?</a:t>
            </a:r>
          </a:p>
          <a:p>
            <a:pPr algn="l"/>
            <a:r>
              <a:rPr lang="en-US" sz="2800" b="1" smtClean="0"/>
              <a:t>How does front office want to prioritize antitrust/industry focus?</a:t>
            </a:r>
            <a:endParaRPr lang="en-US" sz="28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93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23697"/>
            <a:ext cx="7766936" cy="903889"/>
          </a:xfrm>
        </p:spPr>
        <p:txBody>
          <a:bodyPr/>
          <a:lstStyle/>
          <a:p>
            <a:pPr algn="ctr"/>
            <a:r>
              <a:rPr lang="en-US" sz="3800" smtClean="0"/>
              <a:t>Unique Situations-WA:</a:t>
            </a:r>
            <a:br>
              <a:rPr lang="en-US" sz="3800" smtClean="0"/>
            </a:br>
            <a:r>
              <a:rPr lang="en-US" sz="3800" smtClean="0"/>
              <a:t>Indirect Purchaser Standing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81352"/>
            <a:ext cx="7766936" cy="4419241"/>
          </a:xfrm>
        </p:spPr>
        <p:txBody>
          <a:bodyPr>
            <a:normAutofit fontScale="40000" lnSpcReduction="20000"/>
          </a:bodyPr>
          <a:lstStyle/>
          <a:p>
            <a:pPr lvl="0" algn="l"/>
            <a:r>
              <a:rPr lang="en-US" sz="5500" b="1"/>
              <a:t>I</a:t>
            </a:r>
            <a:r>
              <a:rPr lang="en-US" sz="5500" b="1" smtClean="0"/>
              <a:t>n </a:t>
            </a:r>
            <a:r>
              <a:rPr lang="en-US" sz="5500" b="1" i="1"/>
              <a:t>Illinois Brick Co. v. Illinois</a:t>
            </a:r>
            <a:r>
              <a:rPr lang="en-US" sz="5500" b="1"/>
              <a:t>, 431 U.S. 720 (1977), the U.S. Supreme Court held that indirect purchasers of </a:t>
            </a:r>
            <a:r>
              <a:rPr lang="en-US" sz="5500" b="1" smtClean="0"/>
              <a:t>goods </a:t>
            </a:r>
            <a:r>
              <a:rPr lang="en-US" sz="5500" b="1"/>
              <a:t>or services along a supply chain do not have </a:t>
            </a:r>
            <a:r>
              <a:rPr lang="en-US" sz="5500" b="1" smtClean="0"/>
              <a:t>standing under federal law </a:t>
            </a:r>
            <a:r>
              <a:rPr lang="en-US" sz="5500" b="1"/>
              <a:t>to bring their own antitrust lawsuit.</a:t>
            </a:r>
          </a:p>
          <a:p>
            <a:pPr lvl="0" algn="l"/>
            <a:r>
              <a:rPr lang="en-US" sz="5500" b="1"/>
              <a:t>As a result, many states have enacted “Illinois Brick Repealers” to permit indirect purchaser recovery under state antitrust law. </a:t>
            </a:r>
            <a:r>
              <a:rPr lang="en-US" sz="5500" b="1" smtClean="0"/>
              <a:t> The </a:t>
            </a:r>
            <a:r>
              <a:rPr lang="en-US" sz="5500" b="1"/>
              <a:t>U.S. Supreme Court has held that these statutes are not preempted by the Sherman Act. </a:t>
            </a:r>
            <a:r>
              <a:rPr lang="en-US" sz="5500" b="1" i="1"/>
              <a:t>California v. ARC America Corp.</a:t>
            </a:r>
            <a:r>
              <a:rPr lang="en-US" sz="5500" b="1"/>
              <a:t>, 490 U.S. 93 (1989)</a:t>
            </a:r>
          </a:p>
          <a:p>
            <a:pPr lvl="0" algn="l"/>
            <a:r>
              <a:rPr lang="en-US" sz="5500" b="1"/>
              <a:t>The Illinois Brick “map” is now quite varied – </a:t>
            </a:r>
          </a:p>
          <a:p>
            <a:pPr lvl="1" algn="l"/>
            <a:r>
              <a:rPr lang="en-US" sz="5000" b="1"/>
              <a:t>Private cause of action for consumers</a:t>
            </a:r>
          </a:p>
          <a:p>
            <a:pPr lvl="1" algn="l"/>
            <a:r>
              <a:rPr lang="en-US" sz="5000" b="1"/>
              <a:t>“AG only” states</a:t>
            </a:r>
          </a:p>
          <a:p>
            <a:pPr lvl="1" algn="l"/>
            <a:r>
              <a:rPr lang="en-US" sz="5000" b="1"/>
              <a:t>No IB repealer at all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70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609600"/>
            <a:ext cx="7766936" cy="1507958"/>
          </a:xfrm>
        </p:spPr>
        <p:txBody>
          <a:bodyPr/>
          <a:lstStyle/>
          <a:p>
            <a:pPr algn="ctr"/>
            <a:r>
              <a:rPr lang="en-US" smtClean="0"/>
              <a:t>More Unique Situations: CO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94021"/>
            <a:ext cx="7766936" cy="3705726"/>
          </a:xfrm>
        </p:spPr>
        <p:txBody>
          <a:bodyPr/>
          <a:lstStyle/>
          <a:p>
            <a:pPr algn="l"/>
            <a:r>
              <a:rPr lang="en-US" sz="2400" b="1" u="sng" smtClean="0"/>
              <a:t>Colorado is partial Brick repealer</a:t>
            </a:r>
            <a:r>
              <a:rPr lang="en-US" sz="2400" b="1" smtClean="0"/>
              <a:t>:  Can only bring indirect cases for state agencies</a:t>
            </a:r>
          </a:p>
          <a:p>
            <a:pPr algn="l"/>
            <a:r>
              <a:rPr lang="en-US" sz="2400" b="1" u="sng" smtClean="0"/>
              <a:t>Criteri</a:t>
            </a:r>
            <a:r>
              <a:rPr lang="en-US" sz="2400" b="1" smtClean="0"/>
              <a:t>a:  Impact on Colorado citizens and strength of legal theory</a:t>
            </a:r>
          </a:p>
          <a:p>
            <a:pPr algn="l"/>
            <a:r>
              <a:rPr lang="en-US" sz="2400" b="1" u="sng" smtClean="0"/>
              <a:t>Recent example</a:t>
            </a:r>
            <a:r>
              <a:rPr lang="en-US" sz="2400" b="1" smtClean="0"/>
              <a:t>:  Optum/DaVita merger </a:t>
            </a:r>
          </a:p>
          <a:p>
            <a:pPr algn="l"/>
            <a:r>
              <a:rPr lang="en-US" sz="2400" b="1" smtClean="0"/>
              <a:t>CO AG stepped in (with NV) when FTC declined to pursue vertical theories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20864462v1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63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5.17"/>
  <p:tag name="AS_TITLE" val="Aspose.Slides for .NET 4.0"/>
  <p:tag name="AS_VERSION" val="17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1220</Words>
  <Application>Microsoft Office PowerPoint</Application>
  <PresentationFormat>Widescreen</PresentationFormat>
  <Paragraphs>250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DEVELOPING AND BRINGING  A SINGLE STATE CASE</vt:lpstr>
      <vt:lpstr>Panelists</vt:lpstr>
      <vt:lpstr>Purpose:  Provide practical advice on developing and litigating cases in your home state</vt:lpstr>
      <vt:lpstr>Goals</vt:lpstr>
      <vt:lpstr>Four Topics</vt:lpstr>
      <vt:lpstr>1. Single State Cases:  Why Important?</vt:lpstr>
      <vt:lpstr>Determine Priorities for  Your State</vt:lpstr>
      <vt:lpstr>Unique Situations-WA: Indirect Purchaser Standing </vt:lpstr>
      <vt:lpstr>More Unique Situations: CO</vt:lpstr>
      <vt:lpstr>2. Case Selection Criteria</vt:lpstr>
      <vt:lpstr>Criteria: Depends on Individual State Laws and Circumstances</vt:lpstr>
      <vt:lpstr>Early Investigation Triage      </vt:lpstr>
      <vt:lpstr>Economist Support in Case Selection</vt:lpstr>
      <vt:lpstr>More Unique Situations: NH Healthcare Transactions</vt:lpstr>
      <vt:lpstr>3. Generating Cases and Leads</vt:lpstr>
      <vt:lpstr>What case leads does this training generate?</vt:lpstr>
      <vt:lpstr>Who are these guys?</vt:lpstr>
      <vt:lpstr>Answer: Cattle dealers engaged in buyer bid-rigging at on-farm cattle auctions</vt:lpstr>
      <vt:lpstr>More cases generated by training </vt:lpstr>
      <vt:lpstr>Internal AG Office Training</vt:lpstr>
      <vt:lpstr>In-state Resources</vt:lpstr>
      <vt:lpstr>4. Litigating a State Case on Your Own</vt:lpstr>
      <vt:lpstr>Additional Words of Wisdom</vt:lpstr>
      <vt:lpstr>More on resources!</vt:lpstr>
      <vt:lpstr>PowerPoint Presentation</vt:lpstr>
      <vt:lpstr>Investigations Nuts and Bolts</vt:lpstr>
      <vt:lpstr>More Nuts and Bolts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BRINGING  A SINGLE STATE CASE</dc:title>
  <dc:creator>Jennifer Hunt</dc:creator>
  <cp:lastModifiedBy>Jennifer Hunt</cp:lastModifiedBy>
  <cp:revision>2</cp:revision>
  <dcterms:created xsi:type="dcterms:W3CDTF">2019-07-09T16:04:41Z</dcterms:created>
  <dcterms:modified xsi:type="dcterms:W3CDTF">2019-07-11T16:32:27Z</dcterms:modified>
</cp:coreProperties>
</file>