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0"/>
  </p:notesMasterIdLst>
  <p:sldIdLst>
    <p:sldId id="256" r:id="rId2"/>
    <p:sldId id="303" r:id="rId3"/>
    <p:sldId id="257" r:id="rId4"/>
    <p:sldId id="259" r:id="rId5"/>
    <p:sldId id="260" r:id="rId6"/>
    <p:sldId id="262" r:id="rId7"/>
    <p:sldId id="264" r:id="rId8"/>
    <p:sldId id="265" r:id="rId9"/>
    <p:sldId id="267" r:id="rId10"/>
    <p:sldId id="268" r:id="rId11"/>
    <p:sldId id="270" r:id="rId12"/>
    <p:sldId id="272" r:id="rId13"/>
    <p:sldId id="273" r:id="rId14"/>
    <p:sldId id="279" r:id="rId15"/>
    <p:sldId id="280" r:id="rId16"/>
    <p:sldId id="275" r:id="rId17"/>
    <p:sldId id="281" r:id="rId18"/>
    <p:sldId id="282" r:id="rId19"/>
    <p:sldId id="283" r:id="rId20"/>
    <p:sldId id="276" r:id="rId21"/>
    <p:sldId id="277" r:id="rId22"/>
    <p:sldId id="278" r:id="rId23"/>
    <p:sldId id="288" r:id="rId24"/>
    <p:sldId id="289" r:id="rId25"/>
    <p:sldId id="287" r:id="rId26"/>
    <p:sldId id="295" r:id="rId27"/>
    <p:sldId id="296" r:id="rId28"/>
    <p:sldId id="300" r:id="rId29"/>
    <p:sldId id="297" r:id="rId30"/>
    <p:sldId id="298" r:id="rId31"/>
    <p:sldId id="299" r:id="rId32"/>
    <p:sldId id="301" r:id="rId33"/>
    <p:sldId id="302" r:id="rId34"/>
    <p:sldId id="290" r:id="rId35"/>
    <p:sldId id="292" r:id="rId36"/>
    <p:sldId id="293" r:id="rId37"/>
    <p:sldId id="294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6E3BD-677D-4237-9DC5-79481FE0A3B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58895-5401-4A7A-A240-756F15FBA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6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B0A0BA-118F-4661-88BF-FEF74A62678D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81C589A-B586-4F4D-9010-3402A22ECE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696200" cy="2514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PANEL 2: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INVESTIGATING with LIMITED RESOURCES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191000"/>
            <a:ext cx="3309803" cy="1490709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State Center </a:t>
            </a:r>
          </a:p>
          <a:p>
            <a:r>
              <a:rPr lang="en-US" sz="2000" i="1" dirty="0" smtClean="0"/>
              <a:t>Health Care Antitrust  Workshop</a:t>
            </a:r>
          </a:p>
          <a:p>
            <a:r>
              <a:rPr lang="en-US" sz="2000" i="1" dirty="0" smtClean="0"/>
              <a:t>April 9, 2018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431445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620000" cy="5181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*</a:t>
            </a:r>
            <a:r>
              <a:rPr lang="en-US" sz="2800" b="1" dirty="0" smtClean="0"/>
              <a:t>Collect State Data/Information annually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Discharge; Payer; Medicaid</a:t>
            </a:r>
          </a:p>
          <a:p>
            <a:pPr lvl="1"/>
            <a:r>
              <a:rPr lang="en-US" sz="2800" dirty="0" smtClean="0"/>
              <a:t>Licensure Boards (physicians)</a:t>
            </a:r>
          </a:p>
          <a:p>
            <a:pPr lvl="1"/>
            <a:r>
              <a:rPr lang="en-US" sz="2800" dirty="0" smtClean="0"/>
              <a:t>Other reported provider data </a:t>
            </a:r>
          </a:p>
          <a:p>
            <a:pPr lvl="1"/>
            <a:r>
              <a:rPr lang="en-US" sz="2800" dirty="0" smtClean="0"/>
              <a:t>National data bases</a:t>
            </a:r>
          </a:p>
          <a:p>
            <a:pPr lvl="1"/>
            <a:r>
              <a:rPr lang="en-US" sz="2800" dirty="0" smtClean="0"/>
              <a:t>Charitable trust reports-nonprofit hospitals.</a:t>
            </a:r>
          </a:p>
          <a:p>
            <a:pPr lvl="1"/>
            <a:r>
              <a:rPr lang="en-US" sz="2800" dirty="0" smtClean="0"/>
              <a:t>Hospital Association, Medical Society</a:t>
            </a:r>
            <a:endParaRPr lang="en-US" sz="2800" b="1" dirty="0" smtClean="0"/>
          </a:p>
          <a:p>
            <a:pPr marL="365760" lvl="1" indent="0">
              <a:buNone/>
            </a:pPr>
            <a:r>
              <a:rPr lang="en-US" sz="2800" b="1" dirty="0" smtClean="0"/>
              <a:t>*Conduct Informational Interviews.</a:t>
            </a:r>
          </a:p>
          <a:p>
            <a:pPr marL="365760" lvl="1" indent="0">
              <a:buNone/>
            </a:pPr>
            <a:r>
              <a:rPr lang="en-US" sz="2800" b="1" dirty="0" smtClean="0"/>
              <a:t>*Stay connected with local stakeholders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299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487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Screening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Transaction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Limited Resources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673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Goal: Get to Good and Key Information – Efficiently</a:t>
            </a:r>
          </a:p>
          <a:p>
            <a:r>
              <a:rPr lang="en-US" sz="2800" b="1" dirty="0" smtClean="0"/>
              <a:t>Know the Law and Ask Critical Questions</a:t>
            </a:r>
          </a:p>
          <a:p>
            <a:r>
              <a:rPr lang="en-US" sz="2800" b="1" dirty="0" smtClean="0"/>
              <a:t>Make a Scope/Sequence plan for Screening</a:t>
            </a:r>
          </a:p>
          <a:p>
            <a:r>
              <a:rPr lang="en-US" sz="2800" b="1" dirty="0" smtClean="0"/>
              <a:t>1. Data, 2. Interviews, then maybe ….</a:t>
            </a:r>
          </a:p>
          <a:p>
            <a:pPr marL="6858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3. Documents</a:t>
            </a:r>
          </a:p>
          <a:p>
            <a:endParaRPr lang="en-US" sz="2800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25449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Initial Screening, or,</a:t>
            </a:r>
          </a:p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Full-Blown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nvestigation?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How do you Conduct an Initial Screening?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Initial Focus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Type of Transaction/extent of integration.</a:t>
            </a:r>
          </a:p>
          <a:p>
            <a:r>
              <a:rPr lang="en-US" sz="2800" b="1" dirty="0" smtClean="0"/>
              <a:t>Types of Entities involved.</a:t>
            </a:r>
          </a:p>
          <a:p>
            <a:r>
              <a:rPr lang="en-US" sz="2800" b="1" dirty="0" smtClean="0"/>
              <a:t>Horizontal; Vertical; Cross Market features.</a:t>
            </a:r>
          </a:p>
          <a:p>
            <a:r>
              <a:rPr lang="en-US" sz="2800" b="1" dirty="0" smtClean="0"/>
              <a:t>Probable geography market(s).</a:t>
            </a:r>
          </a:p>
          <a:p>
            <a:r>
              <a:rPr lang="en-US" sz="2800" b="1" dirty="0" smtClean="0"/>
              <a:t>Probable product market(s).</a:t>
            </a:r>
          </a:p>
          <a:p>
            <a:r>
              <a:rPr lang="en-US" sz="2800" b="1" dirty="0" smtClean="0"/>
              <a:t>Surrounding competitors.</a:t>
            </a:r>
          </a:p>
          <a:p>
            <a:r>
              <a:rPr lang="en-US" sz="2800" b="1" dirty="0" smtClean="0"/>
              <a:t>Extent of head to head competition.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6849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General Method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Types of information to collect; public sources.</a:t>
            </a:r>
          </a:p>
          <a:p>
            <a:r>
              <a:rPr lang="en-US" sz="2800" b="1" dirty="0" smtClean="0"/>
              <a:t>Profile of entities; CIDs as needed.</a:t>
            </a:r>
          </a:p>
          <a:p>
            <a:r>
              <a:rPr lang="en-US" sz="2800" b="1" dirty="0" smtClean="0"/>
              <a:t>Working with Federal Agency.</a:t>
            </a:r>
          </a:p>
          <a:p>
            <a:r>
              <a:rPr lang="en-US" sz="2800" b="1" dirty="0" smtClean="0"/>
              <a:t>Interviewing Competitors; Customers; Payers.</a:t>
            </a:r>
          </a:p>
          <a:p>
            <a:r>
              <a:rPr lang="en-US" sz="2800" b="1" dirty="0" smtClean="0"/>
              <a:t>Find an Economist – preliminary review.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68429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Data &amp; Resources –  </a:t>
            </a:r>
          </a:p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Initial Screening?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Remember</a:t>
            </a:r>
            <a:r>
              <a:rPr lang="en-US" b="1" dirty="0" smtClean="0"/>
              <a:t>: limited resources; preliminary screening.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Market Share data; how payers view the deal; existing consolidation; surrounding competitors.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Diversion analysis – measuring loss of direct competition.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Model of two-stage competition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Loss of Payer Leverage.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58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53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53722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 mindful of relationships in the marketplace….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Consider network adequacy and network marketability…..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Account for the nature of the transaction and market(s) implicated ….. Inpatient; outpatient.</a:t>
            </a:r>
          </a:p>
        </p:txBody>
      </p:sp>
    </p:spTree>
    <p:extLst>
      <p:ext uri="{BB962C8B-B14F-4D97-AF65-F5344CB8AC3E}">
        <p14:creationId xmlns:p14="http://schemas.microsoft.com/office/powerpoint/2010/main" val="1102614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pPr algn="ctr"/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Empirical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Hospital Discharge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All Payer Claims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State Health Plan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State Licensure Boards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National Data Bases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u="sng" dirty="0" smtClean="0">
                <a:solidFill>
                  <a:schemeClr val="tx1"/>
                </a:solidFill>
              </a:rPr>
              <a:t>Contextual</a:t>
            </a:r>
            <a:r>
              <a:rPr lang="en-US" sz="2800" b="1" dirty="0" smtClean="0">
                <a:solidFill>
                  <a:schemeClr val="tx1"/>
                </a:solidFill>
              </a:rPr>
              <a:t> – 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Interviews of Stakeholders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This will help focus CID requests.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NOTE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This </a:t>
            </a:r>
            <a:r>
              <a:rPr lang="en-US" sz="3600" b="1" dirty="0"/>
              <a:t>material is for discussion purposes only and does not represent the position of any Office of State Attorney General.</a:t>
            </a:r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2650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962400"/>
            <a:ext cx="7643308" cy="2133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Diversion </a:t>
            </a:r>
            <a:r>
              <a:rPr lang="en-US" sz="3500" b="1" dirty="0"/>
              <a:t>analysis &amp; </a:t>
            </a:r>
            <a:r>
              <a:rPr lang="en-US" sz="3500" b="1" dirty="0" smtClean="0"/>
              <a:t>HHI.</a:t>
            </a:r>
            <a:endParaRPr lang="en-US" sz="3500" b="1" dirty="0"/>
          </a:p>
          <a:p>
            <a:r>
              <a:rPr lang="en-US" sz="3500" b="1" dirty="0"/>
              <a:t>Inpatient Hospital services.</a:t>
            </a:r>
          </a:p>
          <a:p>
            <a:r>
              <a:rPr lang="en-US" sz="3500" b="1" dirty="0"/>
              <a:t>Outpatient Physician or Ancillary services.</a:t>
            </a:r>
          </a:p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36879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Tradition hospital combinations </a:t>
            </a:r>
          </a:p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v. outpatient/vertical features?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153400" cy="3352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Preliminary review; get roadmap of key issues.</a:t>
            </a:r>
          </a:p>
          <a:p>
            <a:r>
              <a:rPr lang="en-US" sz="2800" b="1" dirty="0" smtClean="0"/>
              <a:t>Assistance with subpoena/CID requests – data collection.</a:t>
            </a:r>
          </a:p>
          <a:p>
            <a:r>
              <a:rPr lang="en-US" sz="2800" b="1" dirty="0" smtClean="0"/>
              <a:t>Affordable options: </a:t>
            </a:r>
          </a:p>
          <a:p>
            <a:pPr lvl="2"/>
            <a:r>
              <a:rPr lang="en-US" sz="2800" b="1" dirty="0" smtClean="0"/>
              <a:t>*  State Center         * Academics</a:t>
            </a:r>
          </a:p>
          <a:p>
            <a:pPr lvl="2"/>
            <a:r>
              <a:rPr lang="en-US" sz="2800" b="1" dirty="0" smtClean="0"/>
              <a:t>*  Insurance </a:t>
            </a:r>
            <a:r>
              <a:rPr lang="en-US" sz="2800" b="1" dirty="0" err="1" smtClean="0"/>
              <a:t>Dept</a:t>
            </a:r>
            <a:r>
              <a:rPr lang="en-US" sz="2800" b="1" dirty="0" smtClean="0"/>
              <a:t>     * AG in-house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24687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When is economic help need for screening?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819400"/>
            <a:ext cx="7643308" cy="34290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* Other States		*  NAAG</a:t>
            </a:r>
          </a:p>
          <a:p>
            <a:r>
              <a:rPr lang="en-US" sz="2800" b="1" dirty="0" smtClean="0"/>
              <a:t>* State Agencies</a:t>
            </a:r>
            <a:r>
              <a:rPr lang="en-US" sz="2800" dirty="0" smtClean="0"/>
              <a:t> </a:t>
            </a:r>
            <a:r>
              <a:rPr lang="en-US" sz="2600" dirty="0" smtClean="0"/>
              <a:t>(HHS; Insurance; </a:t>
            </a:r>
            <a:r>
              <a:rPr lang="en-US" sz="2600" dirty="0" err="1" smtClean="0"/>
              <a:t>Lic</a:t>
            </a:r>
            <a:r>
              <a:rPr lang="en-US" sz="2600" dirty="0" smtClean="0"/>
              <a:t>. boards)</a:t>
            </a:r>
          </a:p>
          <a:p>
            <a:r>
              <a:rPr lang="en-US" sz="2800" b="1" dirty="0" smtClean="0"/>
              <a:t>* State Center		* Academics</a:t>
            </a:r>
          </a:p>
          <a:p>
            <a:r>
              <a:rPr lang="en-US" sz="2800" b="1" dirty="0" smtClean="0"/>
              <a:t>* Industry Stakeholders </a:t>
            </a:r>
            <a:r>
              <a:rPr lang="en-US" sz="2800" dirty="0" smtClean="0"/>
              <a:t>(state health plan;       medical societies; hospital association)</a:t>
            </a:r>
          </a:p>
          <a:p>
            <a:r>
              <a:rPr lang="en-US" sz="2800" b="1" dirty="0" smtClean="0"/>
              <a:t>* Federal Agencies.</a:t>
            </a:r>
          </a:p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27717" y="65843"/>
            <a:ext cx="7924800" cy="229635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Where to get initial help?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21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1112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Audience Q&amp;A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33365" y="5334000"/>
            <a:ext cx="3309803" cy="347709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11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487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Conducting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Full-Blown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Investigation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Limited Resources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485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How do you decide which matters are worth the expenditure of limited resources?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2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491822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Evidence of anticompetitive harm?</a:t>
            </a:r>
          </a:p>
          <a:p>
            <a:r>
              <a:rPr lang="en-US" sz="3200" b="1" dirty="0" smtClean="0"/>
              <a:t>Federal Agency investigating?</a:t>
            </a:r>
          </a:p>
          <a:p>
            <a:r>
              <a:rPr lang="en-US" sz="3200" b="1" dirty="0" smtClean="0"/>
              <a:t>Competitors complaining?</a:t>
            </a:r>
          </a:p>
          <a:p>
            <a:r>
              <a:rPr lang="en-US" sz="3200" b="1" dirty="0" smtClean="0"/>
              <a:t>Payers complaining?</a:t>
            </a:r>
          </a:p>
          <a:p>
            <a:r>
              <a:rPr lang="en-US" sz="3200" b="1" dirty="0" smtClean="0"/>
              <a:t>State AG threshold?</a:t>
            </a:r>
          </a:p>
          <a:p>
            <a:r>
              <a:rPr lang="en-US" sz="3200" b="1" dirty="0" smtClean="0"/>
              <a:t>Priority/problematic types of transactions?</a:t>
            </a:r>
          </a:p>
          <a:p>
            <a:r>
              <a:rPr lang="en-US" sz="3200" b="1" dirty="0" smtClean="0"/>
              <a:t>HHI analysis – level of existing consolidation?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0322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848600" cy="2438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Screening v. Investigation – resources. $ and staffing/workforce.</a:t>
            </a:r>
          </a:p>
          <a:p>
            <a:r>
              <a:rPr lang="en-US" sz="3200" b="1" dirty="0" smtClean="0"/>
              <a:t>Differing data needs - inpatient/outpatient.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381000"/>
            <a:ext cx="7924800" cy="2590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What resources are needed for a full-blown investigation?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3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5105400"/>
          </a:xfrm>
        </p:spPr>
        <p:txBody>
          <a:bodyPr>
            <a:noAutofit/>
          </a:bodyPr>
          <a:lstStyle/>
          <a:p>
            <a:r>
              <a:rPr lang="en-US" sz="2800" b="1" dirty="0"/>
              <a:t>Empirical data – </a:t>
            </a:r>
            <a:endParaRPr lang="en-US" sz="2800" b="1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dirty="0" smtClean="0"/>
              <a:t>* hospital discharge     * all payer claims</a:t>
            </a:r>
          </a:p>
          <a:p>
            <a:r>
              <a:rPr lang="en-US" dirty="0"/>
              <a:t> </a:t>
            </a:r>
            <a:r>
              <a:rPr lang="en-US" dirty="0" smtClean="0"/>
              <a:t> * state health plan   * state licensure boards</a:t>
            </a:r>
          </a:p>
          <a:p>
            <a:r>
              <a:rPr lang="en-US" dirty="0"/>
              <a:t> </a:t>
            </a:r>
            <a:r>
              <a:rPr lang="en-US" dirty="0" smtClean="0"/>
              <a:t> * national data bases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sz="2800" b="1" dirty="0"/>
              <a:t>Context evidence </a:t>
            </a:r>
            <a:r>
              <a:rPr lang="en-US" sz="2800" b="1" dirty="0" smtClean="0"/>
              <a:t>–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dirty="0" smtClean="0"/>
              <a:t>* interviews &amp; CIDs of subject providers</a:t>
            </a:r>
          </a:p>
          <a:p>
            <a:r>
              <a:rPr lang="en-US" dirty="0"/>
              <a:t> </a:t>
            </a:r>
            <a:r>
              <a:rPr lang="en-US" dirty="0" smtClean="0"/>
              <a:t> * same, for competitors &amp; payers</a:t>
            </a:r>
          </a:p>
          <a:p>
            <a:r>
              <a:rPr lang="en-US" dirty="0"/>
              <a:t> </a:t>
            </a:r>
            <a:r>
              <a:rPr lang="en-US" dirty="0" smtClean="0"/>
              <a:t> * same, other stakeholders - </a:t>
            </a:r>
          </a:p>
          <a:p>
            <a:pPr marL="68580" indent="0">
              <a:buNone/>
            </a:pPr>
            <a:r>
              <a:rPr lang="en-US" dirty="0" smtClean="0"/>
              <a:t>       (brokers, employers, independent practices, 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insurance </a:t>
            </a:r>
            <a:r>
              <a:rPr lang="en-US" dirty="0" err="1" smtClean="0"/>
              <a:t>dept</a:t>
            </a:r>
            <a:r>
              <a:rPr lang="en-US" dirty="0" smtClean="0"/>
              <a:t>, public interests)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5315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458200" cy="324182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smtClean="0"/>
              <a:t>*</a:t>
            </a:r>
            <a:r>
              <a:rPr lang="en-US" sz="2800" dirty="0" smtClean="0"/>
              <a:t> </a:t>
            </a:r>
            <a:r>
              <a:rPr lang="en-US" sz="2800" b="1" dirty="0" smtClean="0"/>
              <a:t>O</a:t>
            </a:r>
            <a:r>
              <a:rPr lang="en-US" sz="2800" dirty="0" smtClean="0"/>
              <a:t>rg charts *  </a:t>
            </a:r>
            <a:r>
              <a:rPr lang="en-US" sz="2800" b="1" dirty="0" smtClean="0"/>
              <a:t>G</a:t>
            </a:r>
            <a:r>
              <a:rPr lang="en-US" sz="2800" dirty="0" smtClean="0"/>
              <a:t>overning agreement   *  </a:t>
            </a:r>
          </a:p>
          <a:p>
            <a:pPr marL="68580" indent="0">
              <a:buNone/>
            </a:pPr>
            <a:r>
              <a:rPr lang="en-US" sz="2800" b="1" dirty="0" smtClean="0"/>
              <a:t>*</a:t>
            </a:r>
            <a:r>
              <a:rPr lang="en-US" sz="2800" dirty="0" smtClean="0"/>
              <a:t> </a:t>
            </a:r>
            <a:r>
              <a:rPr lang="en-US" sz="2800" b="1" dirty="0" smtClean="0"/>
              <a:t>I</a:t>
            </a:r>
            <a:r>
              <a:rPr lang="en-US" sz="2800" dirty="0" smtClean="0"/>
              <a:t>ntegration plan *  </a:t>
            </a:r>
            <a:r>
              <a:rPr lang="en-US" sz="2800" b="1" dirty="0" smtClean="0"/>
              <a:t>P</a:t>
            </a:r>
            <a:r>
              <a:rPr lang="en-US" sz="2800" dirty="0" smtClean="0"/>
              <a:t>hysician rosters w/ NPI *</a:t>
            </a:r>
          </a:p>
          <a:p>
            <a:pPr marL="68580" indent="0">
              <a:buNone/>
            </a:pPr>
            <a:r>
              <a:rPr lang="en-US" sz="2800" b="1" dirty="0" smtClean="0"/>
              <a:t>* P</a:t>
            </a:r>
            <a:r>
              <a:rPr lang="en-US" sz="2800" dirty="0" smtClean="0"/>
              <a:t>ractice locations     *     </a:t>
            </a:r>
            <a:r>
              <a:rPr lang="en-US" sz="2800" b="1" dirty="0" smtClean="0"/>
              <a:t>P</a:t>
            </a:r>
            <a:r>
              <a:rPr lang="en-US" sz="2800" dirty="0" smtClean="0"/>
              <a:t>ayer mix    * </a:t>
            </a:r>
          </a:p>
          <a:p>
            <a:pPr marL="68580" indent="0">
              <a:buNone/>
            </a:pPr>
            <a:r>
              <a:rPr lang="en-US" sz="2800" b="1" dirty="0" smtClean="0"/>
              <a:t>* P</a:t>
            </a:r>
            <a:r>
              <a:rPr lang="en-US" sz="2800" dirty="0" smtClean="0"/>
              <a:t>ayer contracts    *  </a:t>
            </a:r>
            <a:r>
              <a:rPr lang="en-US" sz="2800" b="1" dirty="0" smtClean="0"/>
              <a:t>P</a:t>
            </a:r>
            <a:r>
              <a:rPr lang="en-US" sz="2800" dirty="0" smtClean="0"/>
              <a:t>ayer revenue    *</a:t>
            </a:r>
          </a:p>
          <a:p>
            <a:pPr marL="68580" indent="0">
              <a:buNone/>
            </a:pPr>
            <a:r>
              <a:rPr lang="en-US" sz="2800" b="1" dirty="0" smtClean="0"/>
              <a:t>* M</a:t>
            </a:r>
            <a:r>
              <a:rPr lang="en-US" sz="2800" dirty="0" smtClean="0"/>
              <a:t>inutes of &amp; </a:t>
            </a:r>
            <a:r>
              <a:rPr lang="en-US" sz="2800" b="1" dirty="0" smtClean="0"/>
              <a:t>P</a:t>
            </a:r>
            <a:r>
              <a:rPr lang="en-US" sz="2800" dirty="0" smtClean="0"/>
              <a:t>resentations to board &amp;    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committees    *  </a:t>
            </a:r>
            <a:r>
              <a:rPr lang="en-US" sz="2800" b="1" dirty="0" smtClean="0"/>
              <a:t>M</a:t>
            </a:r>
            <a:r>
              <a:rPr lang="en-US" sz="2800" dirty="0" smtClean="0"/>
              <a:t>arket reports/analysis * </a:t>
            </a:r>
          </a:p>
          <a:p>
            <a:pPr marL="68580" indent="0">
              <a:buNone/>
            </a:pPr>
            <a:r>
              <a:rPr lang="en-US" sz="2800" b="1" dirty="0" smtClean="0"/>
              <a:t>*</a:t>
            </a:r>
            <a:r>
              <a:rPr lang="en-US" sz="2800" dirty="0" smtClean="0"/>
              <a:t> </a:t>
            </a:r>
            <a:r>
              <a:rPr lang="en-US" sz="2800" b="1" dirty="0" smtClean="0"/>
              <a:t>E</a:t>
            </a:r>
            <a:r>
              <a:rPr lang="en-US" sz="2800" dirty="0" smtClean="0"/>
              <a:t>fficiencies analysis  * </a:t>
            </a:r>
            <a:r>
              <a:rPr lang="en-US" sz="2800" b="1" dirty="0" smtClean="0"/>
              <a:t>F</a:t>
            </a:r>
            <a:r>
              <a:rPr lang="en-US" sz="2800" dirty="0" smtClean="0"/>
              <a:t>inancial statements  *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48827"/>
            <a:ext cx="7924800" cy="246577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What about discovery from the subjects of the investigation?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4 BLOCKS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572000"/>
          </a:xfrm>
        </p:spPr>
        <p:txBody>
          <a:bodyPr/>
          <a:lstStyle/>
          <a:p>
            <a:r>
              <a:rPr lang="en-US" b="1" dirty="0" smtClean="0"/>
              <a:t>Keeping an Eye and Ear on the State Health Care Marketplace.  </a:t>
            </a:r>
            <a:r>
              <a:rPr lang="en-US" dirty="0" smtClean="0"/>
              <a:t>(15 min.)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Screening a Transaction with Limited Resources </a:t>
            </a:r>
            <a:r>
              <a:rPr lang="en-US" dirty="0" smtClean="0"/>
              <a:t>(30 min.)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Conducting a Full-Blown Investigation with Limited Resources </a:t>
            </a:r>
            <a:r>
              <a:rPr lang="en-US" dirty="0" smtClean="0"/>
              <a:t>(30 min.)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b="1" dirty="0" smtClean="0"/>
              <a:t>Being Proactive and Effective without Litigation </a:t>
            </a:r>
            <a:r>
              <a:rPr lang="en-US" dirty="0" smtClean="0"/>
              <a:t>(15 min.) </a:t>
            </a:r>
          </a:p>
        </p:txBody>
      </p:sp>
    </p:spTree>
    <p:extLst>
      <p:ext uri="{BB962C8B-B14F-4D97-AF65-F5344CB8AC3E}">
        <p14:creationId xmlns:p14="http://schemas.microsoft.com/office/powerpoint/2010/main" val="4055661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“Markets do not significantly overlap”</a:t>
            </a:r>
          </a:p>
          <a:p>
            <a:r>
              <a:rPr lang="en-US" sz="3200" b="1" dirty="0" smtClean="0"/>
              <a:t>“distinct geography markets”</a:t>
            </a:r>
          </a:p>
          <a:p>
            <a:r>
              <a:rPr lang="en-US" sz="3200" b="1" dirty="0" smtClean="0"/>
              <a:t>“failing/flailing finances”</a:t>
            </a:r>
          </a:p>
          <a:p>
            <a:r>
              <a:rPr lang="en-US" sz="3200" b="1" dirty="0" smtClean="0"/>
              <a:t>“expensive EMR technology”</a:t>
            </a:r>
          </a:p>
          <a:p>
            <a:r>
              <a:rPr lang="en-US" sz="3200" b="1" dirty="0" smtClean="0"/>
              <a:t>“ACA promotes consolidation”</a:t>
            </a:r>
          </a:p>
          <a:p>
            <a:r>
              <a:rPr lang="en-US" sz="3200" b="1" dirty="0" smtClean="0"/>
              <a:t>“right care, right place, right cost”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Etc</a:t>
            </a:r>
            <a:r>
              <a:rPr lang="en-US" dirty="0" smtClean="0"/>
              <a:t>……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25449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What are some common tactics to expect from the subjects?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3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810000"/>
            <a:ext cx="7643308" cy="2209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Yes, and Find the Right Person.</a:t>
            </a:r>
          </a:p>
          <a:p>
            <a:r>
              <a:rPr lang="en-US" sz="3200" b="1" dirty="0" smtClean="0"/>
              <a:t>Patient-choice models.</a:t>
            </a:r>
          </a:p>
          <a:p>
            <a:r>
              <a:rPr lang="en-US" sz="3200" b="1" dirty="0" smtClean="0"/>
              <a:t>Consulting versus testifying experts.</a:t>
            </a:r>
          </a:p>
          <a:p>
            <a:endParaRPr lang="en-US" sz="3200" b="1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38814" y="55855"/>
            <a:ext cx="7924800" cy="30683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Economic assistance for </a:t>
            </a:r>
          </a:p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full-blown investigation?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03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4038600"/>
            <a:ext cx="7643308" cy="1981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Know your own local data.</a:t>
            </a:r>
          </a:p>
          <a:p>
            <a:r>
              <a:rPr lang="en-US" sz="3200" b="1" dirty="0" smtClean="0"/>
              <a:t>Get your own expert.</a:t>
            </a:r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38814" y="55855"/>
            <a:ext cx="7924800" cy="30683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What about help from Federal Agencies?</a:t>
            </a:r>
            <a:endParaRPr lang="en-US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05200"/>
            <a:ext cx="7643308" cy="2514600"/>
          </a:xfrm>
        </p:spPr>
        <p:txBody>
          <a:bodyPr>
            <a:normAutofit/>
          </a:bodyPr>
          <a:lstStyle/>
          <a:p>
            <a:pPr lvl="0"/>
            <a:r>
              <a:rPr lang="en-US" sz="3200" b="1" i="1" dirty="0"/>
              <a:t>See State Center Health Care Antitrust Resource List</a:t>
            </a:r>
            <a:r>
              <a:rPr lang="en-US" sz="3200" b="1" i="1" dirty="0" smtClean="0"/>
              <a:t>.</a:t>
            </a:r>
          </a:p>
          <a:p>
            <a:pPr lvl="0"/>
            <a:endParaRPr lang="en-US" sz="3200" b="1" dirty="0"/>
          </a:p>
          <a:p>
            <a:pPr lvl="0"/>
            <a:r>
              <a:rPr lang="en-US" sz="3200" b="1" dirty="0" smtClean="0"/>
              <a:t>Other?</a:t>
            </a:r>
            <a:endParaRPr lang="en-US" sz="3200" b="1" dirty="0"/>
          </a:p>
          <a:p>
            <a:pPr marL="68580" indent="0">
              <a:buNone/>
            </a:pPr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838200" y="0"/>
            <a:ext cx="7924800" cy="30683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Resources?</a:t>
            </a:r>
            <a:endParaRPr lang="en-US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08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487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Being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Proactive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Effective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without Litigation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485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3200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500" b="1" dirty="0" smtClean="0"/>
              <a:t>Consent Decrees.</a:t>
            </a:r>
          </a:p>
          <a:p>
            <a:r>
              <a:rPr lang="en-US" sz="3500" b="1" dirty="0" smtClean="0"/>
              <a:t>Cooperate with other state reviews: </a:t>
            </a:r>
            <a:r>
              <a:rPr lang="en-US" sz="3500" dirty="0" smtClean="0"/>
              <a:t>charitable trust; health policy commission</a:t>
            </a:r>
            <a:r>
              <a:rPr lang="en-US" dirty="0" smtClean="0"/>
              <a:t>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35355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What strategies to use to preserve competition, without litigation?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44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How can AAGs be proactive &amp; effective in the local market, outside of investigation or litigation?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44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91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495677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Build Relationships.</a:t>
            </a:r>
          </a:p>
          <a:p>
            <a:r>
              <a:rPr lang="en-US" sz="2800" b="1" dirty="0" smtClean="0"/>
              <a:t>Non-antitrust state AAGs within Office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*civil bureau – defend state agencies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*charitable trust –nonprofit hospitals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*admin. </a:t>
            </a:r>
            <a:r>
              <a:rPr lang="en-US" sz="2800" dirty="0" err="1" smtClean="0"/>
              <a:t>prosecut</a:t>
            </a:r>
            <a:r>
              <a:rPr lang="en-US" sz="2800" dirty="0" smtClean="0"/>
              <a:t>. – licensure oversight</a:t>
            </a:r>
          </a:p>
          <a:p>
            <a:r>
              <a:rPr lang="en-US" sz="2800" b="1" dirty="0" smtClean="0"/>
              <a:t>State agencies/regulation  in health care context.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* Insurance </a:t>
            </a:r>
            <a:r>
              <a:rPr lang="en-US" sz="2800" dirty="0" err="1" smtClean="0"/>
              <a:t>Dept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*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Health/Human Services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* Health Policy commissions</a:t>
            </a:r>
          </a:p>
          <a:p>
            <a:r>
              <a:rPr lang="en-US" sz="2800" b="1" dirty="0" smtClean="0"/>
              <a:t>COPA; CON.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8184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1112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Audience Q&amp;A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33365" y="5334000"/>
            <a:ext cx="3309803" cy="347709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4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480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Keeping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Eye and Ear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the 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State Health Care Marketplace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412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153400" cy="3962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Prior litigations….</a:t>
            </a:r>
          </a:p>
          <a:p>
            <a:r>
              <a:rPr lang="en-US" sz="2800" b="1" dirty="0" smtClean="0"/>
              <a:t>Trade Assn; Hospital Assn; Medical Society..</a:t>
            </a:r>
          </a:p>
          <a:p>
            <a:r>
              <a:rPr lang="en-US" sz="2800" b="1" dirty="0" smtClean="0"/>
              <a:t>Informational interviews….</a:t>
            </a:r>
          </a:p>
          <a:p>
            <a:r>
              <a:rPr lang="en-US" sz="2800" b="1" dirty="0" smtClean="0"/>
              <a:t>Local health care newsletters…. </a:t>
            </a:r>
          </a:p>
          <a:p>
            <a:r>
              <a:rPr lang="en-US" sz="2800" b="1" dirty="0" smtClean="0"/>
              <a:t>Public &amp; News sources… Trade press…..</a:t>
            </a:r>
          </a:p>
          <a:p>
            <a:r>
              <a:rPr lang="en-US" sz="2800" b="1" dirty="0" smtClean="0"/>
              <a:t>State agencies…. Stakeholders….</a:t>
            </a:r>
          </a:p>
          <a:p>
            <a:r>
              <a:rPr lang="en-US" sz="2800" b="1" dirty="0" smtClean="0"/>
              <a:t>Local Market Studies…Who’s who &amp; Where?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28456" y="65843"/>
            <a:ext cx="7924800" cy="206775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WHAT’S GOING ON?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8077200" cy="3200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States with NOTICE requirements, like Massachusetts, Connecticut and Washington’s attempt…</a:t>
            </a:r>
          </a:p>
          <a:p>
            <a:r>
              <a:rPr lang="en-US" sz="2800" b="1" dirty="0"/>
              <a:t>Keep up on relationships with providers/systems….</a:t>
            </a:r>
          </a:p>
          <a:p>
            <a:r>
              <a:rPr lang="en-US" sz="2800" b="1" dirty="0" smtClean="0"/>
              <a:t>Same with payers …. </a:t>
            </a:r>
          </a:p>
          <a:p>
            <a:r>
              <a:rPr lang="en-US" sz="2800" b="1" dirty="0" smtClean="0"/>
              <a:t>State payer association representatives…..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2667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WHAT ABOUT PHYSICIAN ACQUISITIONS …?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How to Prepare in Advance - before a deal is announced?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0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91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838200"/>
            <a:ext cx="7848600" cy="548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Get familiar with the law, the industry, the available resources.</a:t>
            </a:r>
          </a:p>
          <a:p>
            <a:r>
              <a:rPr lang="en-US" sz="2800" b="1" dirty="0" smtClean="0"/>
              <a:t>Review handbooks, guidelines.</a:t>
            </a:r>
          </a:p>
          <a:p>
            <a:r>
              <a:rPr lang="en-US" sz="2800" b="1" dirty="0" smtClean="0"/>
              <a:t>Reach out – colleagues/fellow enforcers.</a:t>
            </a:r>
          </a:p>
          <a:p>
            <a:r>
              <a:rPr lang="en-US" sz="2800" b="1" dirty="0" smtClean="0"/>
              <a:t>Know the different kinds of transactions and markets.</a:t>
            </a:r>
          </a:p>
          <a:p>
            <a:r>
              <a:rPr lang="en-US" sz="2800" b="1" dirty="0" smtClean="0"/>
              <a:t>Identify the stakeholders in your market.</a:t>
            </a:r>
          </a:p>
          <a:p>
            <a:r>
              <a:rPr lang="en-US" sz="2800" b="1" dirty="0" smtClean="0"/>
              <a:t>Create prepackaged materials.</a:t>
            </a:r>
          </a:p>
          <a:p>
            <a:r>
              <a:rPr lang="en-US" sz="2800" b="1" dirty="0" smtClean="0"/>
              <a:t>Get familiar with economic models.</a:t>
            </a:r>
          </a:p>
          <a:p>
            <a:r>
              <a:rPr lang="en-US" sz="2800" b="1" dirty="0" smtClean="0"/>
              <a:t>Know your state data.</a:t>
            </a:r>
          </a:p>
          <a:p>
            <a:r>
              <a:rPr lang="en-US" sz="2800" b="1" dirty="0" smtClean="0"/>
              <a:t>Connect with economists.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610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643308" cy="286082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Cloud Callout 3"/>
          <p:cNvSpPr/>
          <p:nvPr/>
        </p:nvSpPr>
        <p:spPr>
          <a:xfrm>
            <a:off x="914400" y="45868"/>
            <a:ext cx="7924800" cy="53643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What about staying current?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08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1011</Words>
  <Application>Microsoft Office PowerPoint</Application>
  <PresentationFormat>On-screen Show (4:3)</PresentationFormat>
  <Paragraphs>185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 Unicode MS</vt:lpstr>
      <vt:lpstr>Calibri</vt:lpstr>
      <vt:lpstr>Century Gothic</vt:lpstr>
      <vt:lpstr>Wingdings 2</vt:lpstr>
      <vt:lpstr>Austin</vt:lpstr>
      <vt:lpstr>PANEL 2: INVESTIGATING with LIMITED RESOURCES</vt:lpstr>
      <vt:lpstr>NOTE</vt:lpstr>
      <vt:lpstr>4 BLOCKS</vt:lpstr>
      <vt:lpstr>Keeping  an Eye and Ear  on the  State Health Care Marketplace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Screening  a  Transaction  with  Limited Resources</vt:lpstr>
      <vt:lpstr>PowerPoint Presentation</vt:lpstr>
      <vt:lpstr>PowerPoint Presentation</vt:lpstr>
      <vt:lpstr>Initial Focus</vt:lpstr>
      <vt:lpstr>General Method</vt:lpstr>
      <vt:lpstr>PowerPoint Presentation</vt:lpstr>
      <vt:lpstr>Remember: limited resources; preliminary screening.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Audience Q&amp;A</vt:lpstr>
      <vt:lpstr>Conducting  a  Full-Blown Investigation  with  Limited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Being  Proactive  and  Effective  without Litigation</vt:lpstr>
      <vt:lpstr>PowerPoint Presentation</vt:lpstr>
      <vt:lpstr>PowerPoint Presentation</vt:lpstr>
      <vt:lpstr>PowerPoint Presentation</vt:lpstr>
      <vt:lpstr>Audience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2019-07-10T12:15:22Z</dcterms:created>
  <dcterms:modified xsi:type="dcterms:W3CDTF">2019-07-10T12:15:39Z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