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5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4012" r:id="rId1"/>
  </p:sldMasterIdLst>
  <p:notesMasterIdLst>
    <p:notesMasterId r:id="rId2"/>
  </p:notesMasterIdLst>
  <p:handoutMasterIdLst>
    <p:handoutMasterId r:id="rId3"/>
  </p:handoutMasterIdLst>
  <p:sldIdLst>
    <p:sldId id="256" r:id="rId4"/>
    <p:sldId id="333" r:id="rId5"/>
    <p:sldId id="339" r:id="rId6"/>
    <p:sldId id="343" r:id="rId7"/>
    <p:sldId id="344" r:id="rId8"/>
    <p:sldId id="345" r:id="rId9"/>
    <p:sldId id="347" r:id="rId10"/>
    <p:sldId id="346" r:id="rId11"/>
    <p:sldId id="340" r:id="rId12"/>
    <p:sldId id="341" r:id="rId13"/>
    <p:sldId id="342" r:id="rId14"/>
    <p:sldId id="293" r:id="rId15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00"/>
    <a:srgbClr val="000000"/>
    <a:srgbClr val="FF0000"/>
    <a:srgbClr val="FFFFFF"/>
    <a:srgbClr val="666699"/>
    <a:srgbClr val="33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56" autoAdjust="0"/>
  </p:normalViewPr>
  <p:slideViewPr>
    <p:cSldViewPr>
      <p:cViewPr varScale="1">
        <p:scale>
          <a:sx n="87" d="100"/>
          <a:sy n="87" d="100"/>
        </p:scale>
        <p:origin x="102" y="1182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8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1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389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B38A6C6-0055-4BD5-A52A-9B5D0E0C7F57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696"/>
            <a:ext cx="5364480" cy="43199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1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389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13585D2-BBAF-4436-B9F8-A4D40D44F3B1}" type="slidenum">
              <a:rPr lang="en-US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1E904-CDDC-4D13-B71E-3AAFDAA368EA}" type="slidenum">
              <a:rPr lang="en-US" smtClean="0"/>
              <a:t>1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D9B9C-B145-493C-B145-EFEFAACE8253}" type="slidenum">
              <a:rPr lang="en-US" smtClean="0"/>
              <a:t>10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D9B9C-B145-493C-B145-EFEFAACE8253}" type="slidenum">
              <a:rPr lang="en-US" smtClean="0"/>
              <a:t>11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112CB-3339-4F53-A5C0-1B2915903341}" type="slidenum">
              <a:rPr lang="en-US" smtClean="0"/>
              <a:t>12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CE12E-1D1D-4E10-9661-76A6A54C81DF}" type="slidenum">
              <a:rPr lang="en-US" smtClean="0"/>
              <a:t>2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CE12E-1D1D-4E10-9661-76A6A54C81DF}" type="slidenum">
              <a:rPr lang="en-US" smtClean="0"/>
              <a:t>3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585D2-BBAF-4436-B9F8-A4D40D44F3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585D2-BBAF-4436-B9F8-A4D40D44F3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585D2-BBAF-4436-B9F8-A4D40D44F3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9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585D2-BBAF-4436-B9F8-A4D40D44F3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585D2-BBAF-4436-B9F8-A4D40D44F3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D9B9C-B145-493C-B145-EFEFAACE8253}" type="slidenum">
              <a:rPr lang="en-US" smtClean="0"/>
              <a:t>9</a:t>
            </a:fld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FF47B-672C-4472-ADE0-3B345022A6B3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C5BE6-6659-4398-B219-3E52430065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1"/>
      </p:ext>
    </p:extLst>
  </p:cSld>
  <p:clrMapOvr>
    <a:masterClrMapping/>
  </p:clrMapOvr>
  <p:transition>
    <p:fade thruBlk="1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5A6B0-368C-4307-A475-5C0D44212579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B1CB-2001-4EAB-B4EF-F6308E291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6947"/>
      </p:ext>
    </p:extLst>
  </p:cSld>
  <p:clrMapOvr>
    <a:masterClrMapping/>
  </p:clrMapOvr>
  <p:transition/>
  <p:timing/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rect l="0" t="0" r="r" b="b"/>
            <a:pathLst>
              <a:path w="3383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5A6B0-368C-4307-A475-5C0D44212579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B1CB-2001-4EAB-B4EF-F6308E291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49552"/>
      </p:ext>
    </p:extLst>
  </p:cSld>
  <p:clrMapOvr>
    <a:masterClrMapping/>
  </p:clrMapOvr>
  <p:transition/>
  <p:timing/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rect l="0" t="0" r="r" b="b"/>
            <a:pathLst>
              <a:path w="3383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5A6B0-368C-4307-A475-5C0D44212579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AB1CB-2001-4EAB-B4EF-F6308E291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4181"/>
      </p:ext>
    </p:extLst>
  </p:cSld>
  <p:clrMapOvr>
    <a:masterClrMapping/>
  </p:clrMapOvr>
  <p:transition/>
  <p:timing/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B44CD-0A8B-4224-9E6A-9FD817EBF9E5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E5370-2A25-49C7-A206-D8E7C02C6C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3073"/>
      </p:ext>
    </p:extLst>
  </p:cSld>
  <p:clrMapOvr>
    <a:masterClrMapping/>
  </p:clrMapOvr>
  <p:transition>
    <p:fade thruBlk="1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/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C537C5-500B-4679-ADB9-1FE0EFC0A064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9F169-0550-45D6-BE80-27F04C08B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9837"/>
      </p:ext>
    </p:extLst>
  </p:cSld>
  <p:clrMapOvr>
    <a:masterClrMapping/>
  </p:clrMapOvr>
  <p:transition>
    <p:fade thruBlk="1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F1217-5E3B-4F37-B770-FE13A72F3432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121B4-5B82-495E-A957-27BC3D549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05694"/>
      </p:ext>
    </p:extLst>
  </p:cSld>
  <p:clrMapOvr>
    <a:masterClrMapping/>
  </p:clrMapOvr>
  <p:transition>
    <p:fade thruBlk="1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6B003-13BA-44F1-84F6-A35C660414F2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6EE80-8143-4B8B-9F5B-5C5FB6D52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71021"/>
      </p:ext>
    </p:extLst>
  </p:cSld>
  <p:clrMapOvr>
    <a:masterClrMapping/>
  </p:clrMapOvr>
  <p:transition>
    <p:fade thruBlk="1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D38C9-C048-4440-8CB8-30EE257CA23A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17900-4CA9-4B8B-8612-5F55824A3F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63857"/>
      </p:ext>
    </p:extLst>
  </p:cSld>
  <p:clrMapOvr>
    <a:masterClrMapping/>
  </p:clrMapOvr>
  <p:transition>
    <p:fade thruBlk="1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644DE-7832-4EC8-91D2-4D86FF0F0F11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83F4F-9CCD-4EC6-829A-EC33880F91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87217"/>
      </p:ext>
    </p:extLst>
  </p:cSld>
  <p:clrMapOvr>
    <a:masterClrMapping/>
  </p:clrMapOvr>
  <p:transition>
    <p:fade thruBlk="1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51583-EB95-4FE3-816E-87937F984771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17F6B-7CB1-4A42-B2E3-689DB33145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67378"/>
      </p:ext>
    </p:extLst>
  </p:cSld>
  <p:clrMapOvr>
    <a:masterClrMapping/>
  </p:clrMapOvr>
  <p:transition>
    <p:fade thruBlk="1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FF904-A694-441F-8759-29361D6975E5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395E8-008C-4F94-8797-00A174B65B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316"/>
      </p:ext>
    </p:extLst>
  </p:cSld>
  <p:clrMapOvr>
    <a:masterClrMapping/>
  </p:clrMapOvr>
  <p:transition>
    <p:fade thruBlk="1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rect l="0" t="0" r="r" b="b"/>
            <a:pathLst>
              <a:path w="3383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9C1D8-A7C9-4D18-87B4-148307A5571C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721F6-03C3-4FB7-8C5B-81D82EDF9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8306"/>
      </p:ext>
    </p:extLst>
  </p:cSld>
  <p:clrMapOvr>
    <a:masterClrMapping/>
  </p:clrMapOvr>
  <p:transition>
    <p:fade thruBlk="1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fld id="{35CF1A54-0974-41BD-ADCB-D76456D82352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FD7A1FBA-8A09-4E92-AA74-5D139316C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5441"/>
      </p:ext>
    </p:extLst>
  </p:cSld>
  <p:clrMapOvr>
    <a:masterClrMapping/>
  </p:clrMapOvr>
  <p:transition>
    <p:fade thruBlk="1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45A6B0-368C-4307-A475-5C0D44212579}" type="datetime1">
              <a:rPr lang="en-US" smtClean="0"/>
              <a:pPr>
                <a:defRPr/>
              </a:pPr>
              <a:t>6/18/2018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6AAB1CB-2001-4EAB-B4EF-F6308E291B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55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</p:sldLayoutIdLst>
  <p:transition>
    <p:fade thruBlk="1"/>
  </p:transition>
  <p:timing/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emf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706" y="672029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FFFFFF"/>
                </a:solidFill>
                <a:latin typeface="Garamond" panose="02020404030301010803" pitchFamily="18" charset="0"/>
              </a:rPr>
              <a:t>Bid Rigging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87906" y="2430968"/>
            <a:ext cx="4419600" cy="1066801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  <a:latin typeface="Garamond" panose="02020404030301010803" pitchFamily="18" charset="0"/>
              </a:rPr>
              <a:t>Abigail </a:t>
            </a:r>
            <a:r>
              <a:rPr lang="en-US" sz="2800" b="1">
                <a:solidFill>
                  <a:srgbClr val="FFFFFF"/>
                </a:solidFill>
                <a:latin typeface="Garamond" panose="02020404030301010803" pitchFamily="18" charset="0"/>
              </a:rPr>
              <a:t>Smith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FFFFFF"/>
                </a:solidFill>
                <a:latin typeface="Garamond" panose="02020404030301010803" pitchFamily="18" charset="0"/>
              </a:rPr>
              <a:t>Assistant Attorney General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843F64-4C3C-458D-BCF6-B070B89C7B98}" type="slidenum">
              <a:rPr lang="en-US" smtClean="0"/>
              <a:t>1</a:t>
            </a:fld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44" y="4223092"/>
            <a:ext cx="2433637" cy="2433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799"/>
            <a:ext cx="1987585" cy="198758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Garamond" panose="02020404030301010803" pitchFamily="18" charset="0"/>
              </a:rPr>
              <a:t>“I don’t want to get anyone in trouble”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81534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Any information that you provide is the first step in a careful and comprehensive review process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There may be a reasonable explanation for what you observed, and we may be able to explain it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We will only begin an investigation if we have a reasonable basis for doing so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We will only file a lawsuit after we have conducted an investigation that has uncovered substantial evidence of an antitrust violation</a:t>
            </a: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48883-1DC3-4147-BCA2-80FDF338BD43}" type="slidenum">
              <a:rPr lang="en-US" smtClean="0"/>
              <a:t>10</a:t>
            </a:fld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Garamond" panose="02020404030301010803" pitchFamily="18" charset="0"/>
              </a:rPr>
              <a:t>“I can’t prove anything”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2296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We don’t expect you to – that’s our job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We’re just asking you to keep your eyes and ears open for the things I’ve talked about, and contact us when something doesn’t seem right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We might have additional information that helps us start an investigation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Even if we don’t investigate, the information you provide helps us better understand the industry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48883-1DC3-4147-BCA2-80FDF338BD43}" type="slidenum">
              <a:rPr lang="en-US" smtClean="0"/>
              <a:t>11</a:t>
            </a:fld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aramond" panose="02020404030301010803" pitchFamily="18" charset="0"/>
              </a:rPr>
              <a:t>Contact Information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09997" y="3886200"/>
            <a:ext cx="6711654" cy="1017409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Abigail Smith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Assistant Attorney General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8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Consumer Protection Section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Colorado Department of Law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1300 Broadway, Seventh Floor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Denver, Colorado 80203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sz="18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Abigail.Smith@coag.gov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(720) 508-6233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57DAC-1384-4E0D-9B9A-219FE09BE26F}" type="slidenum">
              <a:rPr lang="en-US" smtClean="0"/>
              <a:t>12</a:t>
            </a:fld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67" y="1543112"/>
            <a:ext cx="2357437" cy="2357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06" y="4012999"/>
            <a:ext cx="2179360" cy="21793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33400" y="2438400"/>
            <a:ext cx="8648700" cy="38861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Before you start taking notes…</a:t>
            </a:r>
          </a:p>
          <a:p>
            <a:pPr marL="342900" lvl="0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Resources</a:t>
            </a:r>
            <a:endParaRPr lang="en-US" sz="32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marL="742950" lvl="1" indent="-285750" eaLnBrk="1" hangingPunct="1">
              <a:spcBef>
                <a:spcPct val="0"/>
              </a:spcBef>
              <a:spcAft>
                <a:spcPts val="1200"/>
              </a:spcAft>
              <a:buFontTx/>
              <a:buChar char="–"/>
              <a:defRPr/>
            </a:pPr>
            <a:r>
              <a:rPr lang="en-US" sz="28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Handout: Bid Rigging Quick Reference Sheet</a:t>
            </a:r>
          </a:p>
          <a:p>
            <a:pPr marL="742950" lvl="1" indent="-285750" eaLnBrk="1" hangingPunct="1">
              <a:spcBef>
                <a:spcPct val="0"/>
              </a:spcBef>
              <a:spcAft>
                <a:spcPts val="1200"/>
              </a:spcAft>
              <a:buFontTx/>
              <a:buChar char="–"/>
              <a:defRPr/>
            </a:pPr>
            <a:r>
              <a:rPr lang="en-US" sz="28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U.S. Department of Justice Primer</a:t>
            </a:r>
          </a:p>
          <a:p>
            <a:pPr marL="1200150" lvl="2" indent="-285750" eaLnBrk="1" hangingPunct="1">
              <a:spcBef>
                <a:spcPct val="0"/>
              </a:spcBef>
              <a:spcAft>
                <a:spcPts val="1200"/>
              </a:spcAft>
              <a:buFontTx/>
              <a:buChar char="–"/>
              <a:defRPr/>
            </a:pPr>
            <a:r>
              <a:rPr lang="en-US" sz="16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www.justice.gov/atr/price-fixing-bid-rigging-and-market-allocation-schemes</a:t>
            </a:r>
            <a:endParaRPr lang="en-US" sz="1600" b="1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Send an email to Abigail.Smith@coag.gov</a:t>
            </a:r>
          </a:p>
          <a:p>
            <a:pPr marL="800100" lvl="1" indent="-342900" eaLnBrk="1" hangingPunct="1">
              <a:spcBef>
                <a:spcPct val="20000"/>
              </a:spcBef>
              <a:defRPr/>
            </a:pPr>
            <a:endParaRPr lang="en-US" sz="3200" kern="0" noProof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endParaRPr kumimoji="0" lang="en-US" sz="32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FFFFFF"/>
                </a:solidFill>
                <a:latin typeface="Garamond" panose="02020404030301010803" pitchFamily="18" charset="0"/>
              </a:rPr>
              <a:t>Bid Rigging Materials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59993-9558-4342-ACD3-A1A04764F9CD}" type="slidenum">
              <a:rPr lang="en-US" smtClean="0"/>
              <a:t>2</a:t>
            </a:fld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33400" y="2667000"/>
            <a:ext cx="8991600" cy="251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Enforce </a:t>
            </a:r>
            <a:r>
              <a:rPr lang="en-US" sz="3200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state </a:t>
            </a:r>
            <a:r>
              <a:rPr lang="en-US" sz="3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and </a:t>
            </a:r>
            <a:r>
              <a:rPr lang="en-US" sz="3200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federal antitrust laws</a:t>
            </a:r>
            <a:endParaRPr lang="en-US" sz="32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marL="742950" lvl="1" indent="-285750" eaLnBrk="1" hangingPunct="1">
              <a:spcBef>
                <a:spcPct val="0"/>
              </a:spcBef>
              <a:spcAft>
                <a:spcPts val="1200"/>
              </a:spcAft>
              <a:buFontTx/>
              <a:buChar char="–"/>
              <a:defRPr/>
            </a:pPr>
            <a:r>
              <a:rPr lang="en-US" sz="28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Sherman Act &amp; Clayton Act</a:t>
            </a:r>
          </a:p>
          <a:p>
            <a:pPr marL="742950" lvl="1" indent="-285750" eaLnBrk="1" hangingPunct="1">
              <a:spcBef>
                <a:spcPct val="0"/>
              </a:spcBef>
              <a:spcAft>
                <a:spcPts val="1200"/>
              </a:spcAft>
              <a:buFontTx/>
              <a:buChar char="–"/>
              <a:defRPr/>
            </a:pPr>
            <a:r>
              <a:rPr lang="en-US" sz="28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Colorado Antitrust </a:t>
            </a:r>
            <a:r>
              <a:rPr lang="en-US" sz="28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Act</a:t>
            </a:r>
            <a:endParaRPr lang="en-US" sz="2800" b="1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anose="02020404030301010803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Recover money on behalf of state </a:t>
            </a:r>
            <a:r>
              <a:rPr lang="en-US" sz="3200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agencie</a:t>
            </a:r>
            <a:r>
              <a:rPr lang="en-US" sz="32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s</a:t>
            </a:r>
            <a:endParaRPr kumimoji="0" lang="en-US" sz="32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FFFFFF"/>
                </a:solidFill>
                <a:latin typeface="Garamond" panose="02020404030301010803" pitchFamily="18" charset="0"/>
              </a:rPr>
              <a:t>Colorado Antitrust Enforcement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359993-9558-4342-ACD3-A1A04764F9CD}" type="slidenum">
              <a:rPr lang="en-US" smtClean="0"/>
              <a:t>3</a:t>
            </a:fld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Garamond" panose="02020404030301010803" pitchFamily="18" charset="0"/>
              </a:rPr>
              <a:t>How does antitrust affect you? 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57400"/>
            <a:ext cx="7876800" cy="380139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All attendees are competitors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Competitors can’t agree: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smtClean="0">
                <a:latin typeface="Garamond" panose="02020404030301010803" pitchFamily="18" charset="0"/>
              </a:rPr>
              <a:t>About the price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smtClean="0">
                <a:latin typeface="Garamond" panose="02020404030301010803" pitchFamily="18" charset="0"/>
              </a:rPr>
              <a:t>About whether to bid</a:t>
            </a:r>
            <a:endParaRPr lang="en-US" sz="300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121B4-5B82-495E-A957-27BC3D549A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483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anose="02020404030301010803" pitchFamily="18" charset="0"/>
              </a:rPr>
              <a:t>What is bid </a:t>
            </a:r>
            <a:r>
              <a:rPr lang="en-US">
                <a:latin typeface="Garamond" panose="02020404030301010803" pitchFamily="18" charset="0"/>
              </a:rPr>
              <a:t>r</a:t>
            </a:r>
            <a:r>
              <a:rPr lang="en-US" smtClean="0">
                <a:latin typeface="Garamond" panose="02020404030301010803" pitchFamily="18" charset="0"/>
              </a:rPr>
              <a:t>igging?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482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600" smtClean="0">
                <a:latin typeface="Garamond" panose="02020404030301010803" pitchFamily="18" charset="0"/>
              </a:rPr>
              <a:t>Agreement to…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smtClean="0">
                <a:latin typeface="Garamond" panose="02020404030301010803" pitchFamily="18" charset="0"/>
              </a:rPr>
              <a:t>Take Turns Bidding on Properties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>
                <a:latin typeface="Garamond" panose="02020404030301010803" pitchFamily="18" charset="0"/>
              </a:rPr>
              <a:t>Competitors agree </a:t>
            </a:r>
            <a:r>
              <a:rPr lang="en-US" sz="2900" smtClean="0">
                <a:latin typeface="Garamond" panose="02020404030301010803" pitchFamily="18" charset="0"/>
              </a:rPr>
              <a:t>not to bid on properties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600" smtClean="0">
                <a:latin typeface="Garamond" panose="02020404030301010803" pitchFamily="18" charset="0"/>
              </a:rPr>
              <a:t>Suppress Bidding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smtClean="0">
                <a:latin typeface="Garamond" panose="02020404030301010803" pitchFamily="18" charset="0"/>
              </a:rPr>
              <a:t>Competitor agrees not to bid on a property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900" smtClean="0">
                <a:latin typeface="Garamond" panose="02020404030301010803" pitchFamily="18" charset="0"/>
              </a:rPr>
              <a:t>Competitor agrees to withdraw submitted bid</a:t>
            </a:r>
          </a:p>
          <a:p>
            <a:pPr lvl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121B4-5B82-495E-A957-27BC3D549A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21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anose="02020404030301010803" pitchFamily="18" charset="0"/>
              </a:rPr>
              <a:t>Warning Signs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22" y="2514600"/>
            <a:ext cx="7800600" cy="235359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Competitors meet before the auction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Competitors meet after the auction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Competitors speak during the auction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121B4-5B82-495E-A957-27BC3D549A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25366"/>
      </p:ext>
    </p:extLst>
  </p:cSld>
  <p:clrMapOvr>
    <a:masterClrMapping/>
  </p:clrMapOvr>
  <p:transition>
    <p:fade thruBlk="1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anose="02020404030301010803" pitchFamily="18" charset="0"/>
              </a:rPr>
              <a:t>Warning Signs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22" y="2514600"/>
            <a:ext cx="7800600" cy="340128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Winning bidder does not return with certified funds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Unusual bidding patterns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Bidders who attend but don’t bid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>
                <a:latin typeface="Garamond" panose="02020404030301010803" pitchFamily="18" charset="0"/>
              </a:rPr>
              <a:t>Especially if they have conversations with other </a:t>
            </a:r>
            <a:r>
              <a:rPr lang="en-US" sz="3000" smtClean="0">
                <a:latin typeface="Garamond" panose="02020404030301010803" pitchFamily="18" charset="0"/>
              </a:rPr>
              <a:t>bidders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Unusual conduct or bid increments during bidding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121B4-5B82-495E-A957-27BC3D549A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07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aramond" panose="02020404030301010803" pitchFamily="18" charset="0"/>
              </a:rPr>
              <a:t>Preventing Collusion</a:t>
            </a: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209800"/>
            <a:ext cx="7953000" cy="364899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Periodically review historic bid results and look for bidding patterns or unusual trends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smtClean="0">
                <a:latin typeface="Garamond" panose="02020404030301010803" pitchFamily="18" charset="0"/>
              </a:rPr>
              <a:t>Train staff regarding bid rigging and warning signs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121B4-5B82-495E-A957-27BC3D549A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648"/>
      </p:ext>
    </p:extLst>
  </p:cSld>
  <p:clrMapOvr>
    <a:masterClrMapping/>
  </p:clrMapOvr>
  <p:transition>
    <p:fade thruBlk="1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809998" y="186013"/>
            <a:ext cx="7524003" cy="970450"/>
          </a:xfrm>
        </p:spPr>
        <p:txBody>
          <a:bodyPr/>
          <a:lstStyle/>
          <a:p>
            <a:pPr eaLnBrk="1" hangingPunct="1"/>
            <a:r>
              <a:rPr lang="en-US" smtClean="0">
                <a:latin typeface="Garamond" panose="02020404030301010803" pitchFamily="18" charset="0"/>
              </a:rPr>
              <a:t>We need your help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458200" cy="2514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When something just doesn’t seem right, please let the Attorney General know.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Don’t worry about raising a “false alarm”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8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  <a:t>We’ll work through the situation with you</a:t>
            </a:r>
            <a:b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rPr>
            </a:b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48883-1DC3-4147-BCA2-80FDF338BD43}" type="slidenum">
              <a:rPr lang="en-US" smtClean="0"/>
              <a:t>9</a:t>
            </a:fld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90800" y="4191000"/>
            <a:ext cx="3733800" cy="2487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6299.0"/>
  <p:tag name="AS_RELEASE_DATE" val="2017.05.17"/>
  <p:tag name="AS_TITLE" val="Aspose.Slides for .NET 4.0"/>
  <p:tag name="AS_VERSION" val="17.5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Quotabl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Quotable">
      <a:majorFont>
        <a:latin typeface="Century Gothic" panose="020b0502020202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TM03457503[[fn=Quotable]]</Template>
  <Company/>
  <PresentationFormat>On-screen Show (4:3)</PresentationFormat>
  <Paragraphs>75</Paragraphs>
  <Slides>12</Slides>
  <Notes>12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3">
      <vt:lpstr>Quotable</vt:lpstr>
      <vt:lpstr>Bid Rigging</vt:lpstr>
      <vt:lpstr>Bid Rigging Materials</vt:lpstr>
      <vt:lpstr>Colorado Antitrust Enforcement</vt:lpstr>
      <vt:lpstr>How does antitrust affect you? </vt:lpstr>
      <vt:lpstr>What is bid rigging?</vt:lpstr>
      <vt:lpstr>Warning Signs</vt:lpstr>
      <vt:lpstr>Warning Signs</vt:lpstr>
      <vt:lpstr>Preventing Collusion</vt:lpstr>
      <vt:lpstr>We need your help</vt:lpstr>
      <vt:lpstr>“I don’t want to get anyone in trouble”</vt:lpstr>
      <vt:lpstr>“I can’t prove anything”</vt:lpstr>
      <vt:lpstr>Contact Information</vt:lpstr>
    </vt:vector>
  </TitlesOfParts>
  <LinksUpToDate>0</LinksUpToDate>
  <SharedDoc>0</SharedDoc>
  <HyperlinksChanged>0</HyperlinksChanged>
  <Application>Aspose.Slides for .NET</Application>
  <AppVersion>17.0500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2019-07-12T14:16:22Z</dcterms:created>
  <dcterms:modified xsi:type="dcterms:W3CDTF">2019-07-12T19:16:22Z</dcterms:modified>
</cp:coreProperties>
</file>